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77" r:id="rId8"/>
    <p:sldId id="278" r:id="rId9"/>
    <p:sldId id="279" r:id="rId10"/>
    <p:sldId id="263" r:id="rId11"/>
    <p:sldId id="264" r:id="rId12"/>
    <p:sldId id="265" r:id="rId13"/>
    <p:sldId id="281" r:id="rId14"/>
    <p:sldId id="266" r:id="rId15"/>
    <p:sldId id="268" r:id="rId16"/>
    <p:sldId id="271" r:id="rId17"/>
    <p:sldId id="270" r:id="rId18"/>
    <p:sldId id="269" r:id="rId19"/>
    <p:sldId id="272" r:id="rId20"/>
    <p:sldId id="273" r:id="rId21"/>
    <p:sldId id="274" r:id="rId22"/>
    <p:sldId id="275" r:id="rId23"/>
    <p:sldId id="276" r:id="rId24"/>
    <p:sldId id="282" r:id="rId25"/>
    <p:sldId id="283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1" d="100"/>
          <a:sy n="81" d="100"/>
        </p:scale>
        <p:origin x="-834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BDA0FE-9046-4AAF-ABF2-196E3F636A8A}" type="datetimeFigureOut">
              <a:rPr lang="ru-RU" smtClean="0"/>
              <a:pPr/>
              <a:t>06.06.2017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103F82-F033-4165-B0D9-9943208C3F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394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103F82-F033-4165-B0D9-9943208C3F8B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8880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20437"/>
            <a:ext cx="7772400" cy="508482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Международная перевозка грузов и пассажиров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9672" y="5711944"/>
            <a:ext cx="2664296" cy="9332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3667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115212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/>
              <a:t>Международная воздушная перевозка грузов и пассажиров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484784"/>
            <a:ext cx="8856984" cy="525658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40000" lnSpcReduction="20000"/>
          </a:bodyPr>
          <a:lstStyle/>
          <a:p>
            <a:pPr algn="just"/>
            <a:r>
              <a:rPr lang="ru-RU" sz="8000" i="1" dirty="0" smtClean="0"/>
              <a:t>Варшавская конвенция для унификации некоторых правил, касающихся международных воздушных перевозок, 1929 г.</a:t>
            </a:r>
          </a:p>
          <a:p>
            <a:pPr algn="just"/>
            <a:r>
              <a:rPr lang="ru-RU" sz="8000" dirty="0" smtClean="0"/>
              <a:t>+ Гаагский Протокол 1955 г.</a:t>
            </a:r>
          </a:p>
          <a:p>
            <a:pPr algn="just"/>
            <a:r>
              <a:rPr lang="ru-RU" sz="8000" dirty="0" smtClean="0"/>
              <a:t>+ в 1961 г. дополнительно к Варшавской конвенции принята </a:t>
            </a:r>
            <a:r>
              <a:rPr lang="ru-RU" sz="8000" dirty="0" err="1" smtClean="0"/>
              <a:t>Гвадалахарская</a:t>
            </a:r>
            <a:r>
              <a:rPr lang="ru-RU" sz="8000" dirty="0" smtClean="0"/>
              <a:t> конвенция, касающаяся перевозок, осуществляемых лицом, не являющимся перевозчиком по договору</a:t>
            </a:r>
          </a:p>
          <a:p>
            <a:pPr algn="just"/>
            <a:r>
              <a:rPr lang="ru-RU" sz="8000" dirty="0" smtClean="0"/>
              <a:t>136 государств, в том числе Россия с 1934 г.</a:t>
            </a:r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5058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32656"/>
            <a:ext cx="8784976" cy="633670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ru-RU" dirty="0" smtClean="0"/>
              <a:t>Охватывает как грузовые, так и пассажирские перевозки</a:t>
            </a:r>
          </a:p>
          <a:p>
            <a:r>
              <a:rPr lang="ru-RU" dirty="0" smtClean="0"/>
              <a:t>Под международной перевозкой в смысле Конвенции понимается</a:t>
            </a:r>
            <a:r>
              <a:rPr lang="ru-RU" dirty="0"/>
              <a:t> </a:t>
            </a:r>
            <a:r>
              <a:rPr lang="ru-RU" dirty="0" smtClean="0"/>
              <a:t>всякая перевозка, при которой</a:t>
            </a:r>
            <a:r>
              <a:rPr lang="en-US" dirty="0" smtClean="0"/>
              <a:t>:</a:t>
            </a:r>
            <a:endParaRPr lang="ru-RU" dirty="0" smtClean="0"/>
          </a:p>
          <a:p>
            <a:r>
              <a:rPr lang="ru-RU" dirty="0" smtClean="0"/>
              <a:t>1) место отправления и место назначения расположены на территории двух участвующих в Конвенции государств</a:t>
            </a:r>
          </a:p>
          <a:p>
            <a:r>
              <a:rPr lang="ru-RU" dirty="0" smtClean="0"/>
              <a:t>2)место отправления и место назначения расположены на территории одного и того же участвующего в Конвенции государства, однако предусмотрена остановка на территории </a:t>
            </a:r>
            <a:r>
              <a:rPr lang="ru-RU" dirty="0" err="1" smtClean="0"/>
              <a:t>др.государства</a:t>
            </a:r>
            <a:r>
              <a:rPr lang="ru-RU" dirty="0" smtClean="0"/>
              <a:t>, даже если это другое государство не участвует в Конвенции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1823222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640871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Перевозчик несет ответственность только при наличии вины, его вина </a:t>
            </a:r>
            <a:r>
              <a:rPr lang="ru-RU" dirty="0" err="1" smtClean="0"/>
              <a:t>презюмируется</a:t>
            </a:r>
            <a:endParaRPr lang="ru-RU" dirty="0" smtClean="0"/>
          </a:p>
          <a:p>
            <a:pPr marL="0" indent="0">
              <a:buNone/>
            </a:pPr>
            <a:r>
              <a:rPr lang="ru-RU" b="1" dirty="0" smtClean="0"/>
              <a:t>Передел ответственности</a:t>
            </a:r>
            <a:r>
              <a:rPr lang="en-US" b="1" dirty="0" smtClean="0"/>
              <a:t>:</a:t>
            </a:r>
            <a:r>
              <a:rPr lang="ru-RU" b="1" dirty="0"/>
              <a:t> </a:t>
            </a:r>
            <a:r>
              <a:rPr lang="ru-RU" dirty="0"/>
              <a:t>При перевозке пассажиров ответственность перевозчика в отношении каждого пассажира ограничивается суммой в 125 тысяч франков. В случае, если согласно закону суда, в котором вчинен иск, возмещение может быть установлено в виде периодических платежей, капитализированная сумма этих платежей не может превышать указанного предела. Однако посредством особого соглашения с перевозчиком пассажир может установить и более высокий предел </a:t>
            </a:r>
            <a:r>
              <a:rPr lang="ru-RU" dirty="0" smtClean="0"/>
              <a:t>ответственности. При </a:t>
            </a:r>
            <a:r>
              <a:rPr lang="ru-RU" dirty="0"/>
              <a:t>перевозке зарегистрированного багажа и товаров ответственность перевозчика ограничивается суммой в 250 франков с килограмма, за исключением случаев особого заявления о заинтересованности в доставке, сделанного отправителем в момент передачи места перевозчику и с оплатой возможного дополнительного сбора. В этом случае перевозчик будет обязан уплатить сумму, не превышающую объявленной суммы, если только он не докажет, что она превышает действительную заинтересованность отправителя в доставке.</a:t>
            </a:r>
          </a:p>
          <a:p>
            <a:pPr marL="0" indent="0">
              <a:buNone/>
            </a:pPr>
            <a:r>
              <a:rPr lang="ru-RU" dirty="0"/>
              <a:t>В отношении предметов, оставляемых пассажирами при себе, ответственность перевозчика ограничивается 5 тысячами франков с пассажира.</a:t>
            </a:r>
          </a:p>
          <a:p>
            <a:pPr marL="0" indent="0">
              <a:buNone/>
            </a:pPr>
            <a:r>
              <a:rPr lang="ru-RU" dirty="0"/>
              <a:t>Указанные выше суммы считаются имеющими в виду французский франк, состоящий из шестидесяти пяти с половиной миллиграммов золота пробы девятьсот тысячных. Они могут быть выражены в любой национальной валюте с округлением цифр (ст.122)</a:t>
            </a:r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3383295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Воздушный кодекс РФ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r>
              <a:rPr lang="ru-RU" dirty="0"/>
              <a:t>п.2 ст.101 Воздушного кодекса РФ:</a:t>
            </a:r>
          </a:p>
          <a:p>
            <a:pPr marL="0" indent="0">
              <a:buNone/>
            </a:pPr>
            <a:r>
              <a:rPr lang="ru-RU" dirty="0"/>
              <a:t>Международная воздушная перевозка - воздушная перевозка, при которой пункт отправления и пункт назначения расположены:</a:t>
            </a:r>
          </a:p>
          <a:p>
            <a:r>
              <a:rPr lang="ru-RU" dirty="0"/>
              <a:t> соответственно на территориях двух государств;</a:t>
            </a:r>
          </a:p>
          <a:p>
            <a:r>
              <a:rPr lang="ru-RU" dirty="0"/>
              <a:t> на территории одного государства, если предусмотрен пункт (пункты) посадки на территории другого государства</a:t>
            </a:r>
            <a:r>
              <a:rPr lang="ru-RU" dirty="0" smtClean="0"/>
              <a:t>.</a:t>
            </a:r>
          </a:p>
          <a:p>
            <a:r>
              <a:rPr lang="ru-RU" dirty="0"/>
              <a:t>п.2 ст.63 Воздушного кодекса РФ:</a:t>
            </a:r>
          </a:p>
          <a:p>
            <a:pPr marL="0" indent="0">
              <a:buNone/>
            </a:pPr>
            <a:r>
              <a:rPr lang="ru-RU" dirty="0"/>
              <a:t>При осуществлении в пределах территории Российской Федерации международных воздушных перевозок и (или) выполнении авиационных работ иностранные авиационные предприятия, международные эксплуатационные агентства и иностранные индивидуальные предприниматели должны получить соответствующие лицензии.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  <a:p>
            <a:r>
              <a:rPr lang="ru-RU" dirty="0"/>
              <a:t>Полеты воздушных судов в воздушном пространстве иностранных государств возможны лишь при наличии разрешения, полученного от компетентных властей соответствующего государства (по общему правилу полет над территорией государства осуществляется за плату)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399560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91264" cy="144016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err="1" smtClean="0"/>
              <a:t>Монреальская</a:t>
            </a:r>
            <a:r>
              <a:rPr lang="ru-RU" sz="2800" b="1" dirty="0" smtClean="0"/>
              <a:t> конвенция для унификации некоторых правил международных воздушных перевозок, 2003 г</a:t>
            </a:r>
            <a:br>
              <a:rPr lang="ru-RU" sz="2800" b="1" dirty="0" smtClean="0"/>
            </a:b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52578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47500" lnSpcReduction="20000"/>
          </a:bodyPr>
          <a:lstStyle/>
          <a:p>
            <a:r>
              <a:rPr lang="ru-RU" sz="4200" i="1" dirty="0" smtClean="0"/>
              <a:t>Россия не подписала, но вопрос о подписании рассматривается</a:t>
            </a:r>
          </a:p>
          <a:p>
            <a:r>
              <a:rPr lang="ru-RU" i="1" dirty="0"/>
              <a:t>На сайте Минтранса России размещен проект федерального закона о присоединении Российской Федерации к Конвенции для унификации некоторых правил международных воздушных перевозок от 28 мая 1999 года (</a:t>
            </a:r>
            <a:r>
              <a:rPr lang="ru-RU" i="1" dirty="0" err="1"/>
              <a:t>Монреальская</a:t>
            </a:r>
            <a:r>
              <a:rPr lang="ru-RU" i="1" dirty="0"/>
              <a:t> конвенция</a:t>
            </a:r>
            <a:r>
              <a:rPr lang="ru-RU" i="1" dirty="0" smtClean="0"/>
              <a:t>). В </a:t>
            </a:r>
            <a:r>
              <a:rPr lang="ru-RU" i="1" dirty="0"/>
              <a:t>настоящее время РФ является участницей Конвенции об унификации некоторых правил, касающихся международных воздушных перевозок от 12 октября 1929 года (Варшавская конвенция). </a:t>
            </a:r>
            <a:r>
              <a:rPr lang="ru-RU" i="1" dirty="0" err="1"/>
              <a:t>Монреальская</a:t>
            </a:r>
            <a:r>
              <a:rPr lang="ru-RU" i="1" dirty="0"/>
              <a:t> конвенция представляет собой пересмотренный вариант всех документов Варшавской системы, изложенный в одном международном договоре, учитывающий все изменения, связанные с развитием технического прогресса и правоотношений в сфере гражданской авиации. Участниками </a:t>
            </a:r>
            <a:r>
              <a:rPr lang="ru-RU" i="1" dirty="0" err="1"/>
              <a:t>Монреальской</a:t>
            </a:r>
            <a:r>
              <a:rPr lang="ru-RU" i="1" dirty="0"/>
              <a:t> конвенции являются 103 государства</a:t>
            </a:r>
            <a:r>
              <a:rPr lang="ru-RU" i="1" dirty="0" smtClean="0"/>
              <a:t>.</a:t>
            </a:r>
            <a:endParaRPr lang="ru-RU" i="1" dirty="0"/>
          </a:p>
          <a:p>
            <a:r>
              <a:rPr lang="ru-RU" b="1" i="1" dirty="0"/>
              <a:t>Повышение пределов </a:t>
            </a:r>
            <a:r>
              <a:rPr lang="ru-RU" b="1" i="1" dirty="0" smtClean="0"/>
              <a:t>ответственности, ответственность </a:t>
            </a:r>
            <a:r>
              <a:rPr lang="ru-RU" b="1" i="1" dirty="0"/>
              <a:t>независимо от вины </a:t>
            </a:r>
            <a:r>
              <a:rPr lang="ru-RU" b="1" i="1" dirty="0" smtClean="0"/>
              <a:t>перевозчика</a:t>
            </a:r>
            <a:r>
              <a:rPr lang="en-US" b="1" i="1" dirty="0" smtClean="0"/>
              <a:t>:</a:t>
            </a:r>
            <a:endParaRPr lang="ru-RU" b="1" i="1" dirty="0"/>
          </a:p>
          <a:p>
            <a:pPr marL="0" indent="0">
              <a:buNone/>
            </a:pPr>
            <a:r>
              <a:rPr lang="ru-RU" i="1" dirty="0" smtClean="0"/>
              <a:t>Конвенцией</a:t>
            </a:r>
            <a:r>
              <a:rPr lang="ru-RU" i="1" dirty="0"/>
              <a:t>, в частности, определено, что перевозчик не вправе исключать или ограничивать свою ответственность перед пассажирами при условии, что размер вреда в расчете на каждого пассажира не превышает суммы около 4,5 млн руб. При этом вводятся гарантии для перевозчиков по их освобождению от ответственности в размере, превышающем данную сумму, в случае если перевозчик докажет, что вред не был причинен из-за небрежности или другого неправильного действия (бездействия) перевозчика или такой вред причинен по вине другого лица.</a:t>
            </a:r>
          </a:p>
          <a:p>
            <a:pPr marL="0" indent="0">
              <a:buNone/>
            </a:pPr>
            <a:r>
              <a:rPr lang="ru-RU" i="1" dirty="0" smtClean="0"/>
              <a:t>Кроме </a:t>
            </a:r>
            <a:r>
              <a:rPr lang="ru-RU" i="1" dirty="0"/>
              <a:t>того, Конвенцией устанавливается максимальный размер ответственности за задержку при воздушной перевозке пассажира или багажа, допускается оформление грузовых перевозок электронными документами, пассажиру предоставляется право подачи иска об ответственности к перевозчику по основному месту жительства пассажира.</a:t>
            </a:r>
          </a:p>
          <a:p>
            <a:pPr marL="0" indent="0">
              <a:buNone/>
            </a:pPr>
            <a:endParaRPr lang="ru-RU" i="1" dirty="0"/>
          </a:p>
          <a:p>
            <a:r>
              <a:rPr lang="ru-RU" dirty="0" smtClean="0"/>
              <a:t>Введены Правила о страховании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76698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/>
              <a:t>Международная автомобильная перевозка грузов и пассажиров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ru-RU" dirty="0" smtClean="0"/>
              <a:t>Регулирование организационных вопросов, связанных с международными автомобильными перевозками</a:t>
            </a:r>
            <a:r>
              <a:rPr lang="en-US" dirty="0" smtClean="0"/>
              <a:t>:</a:t>
            </a:r>
            <a:endParaRPr lang="ru-RU" dirty="0" smtClean="0"/>
          </a:p>
          <a:p>
            <a:pPr marL="0" indent="0">
              <a:buNone/>
            </a:pPr>
            <a:r>
              <a:rPr lang="ru-RU" b="1" dirty="0" smtClean="0"/>
              <a:t>ФЗ «О государственном контроле за осуществлением международных автомобильных перевозок и об ответственности за нарушение порядка их выполнения» 1998 г</a:t>
            </a:r>
            <a:r>
              <a:rPr lang="ru-RU" b="1" dirty="0"/>
              <a:t>. (ред. от </a:t>
            </a:r>
            <a:r>
              <a:rPr lang="ru-RU" b="1" dirty="0" smtClean="0"/>
              <a:t>02.04.2012)</a:t>
            </a:r>
          </a:p>
          <a:p>
            <a:pPr marL="0" indent="0">
              <a:buNone/>
            </a:pPr>
            <a:r>
              <a:rPr lang="ru-RU" dirty="0" smtClean="0"/>
              <a:t>+ принятое в его развитие Постановление Правительства РФ 1998 г.</a:t>
            </a:r>
          </a:p>
        </p:txBody>
      </p:sp>
    </p:spTree>
    <p:extLst>
      <p:ext uri="{BB962C8B-B14F-4D97-AF65-F5344CB8AC3E}">
        <p14:creationId xmlns:p14="http://schemas.microsoft.com/office/powerpoint/2010/main" xmlns="" val="3726003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/>
              <a:t>Перевозка грузов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r>
              <a:rPr lang="ru-RU" dirty="0"/>
              <a:t>Женевская конвенция о договоре международной перевозки грузов по дорогам 1956 г. </a:t>
            </a:r>
          </a:p>
          <a:p>
            <a:r>
              <a:rPr lang="ru-RU" dirty="0"/>
              <a:t>Более 20 государств, в </a:t>
            </a:r>
            <a:r>
              <a:rPr lang="ru-RU" dirty="0" err="1"/>
              <a:t>т.ч</a:t>
            </a:r>
            <a:r>
              <a:rPr lang="ru-RU" dirty="0"/>
              <a:t>. </a:t>
            </a:r>
            <a:r>
              <a:rPr lang="ru-RU" dirty="0" smtClean="0"/>
              <a:t>Россия с 1983 г.</a:t>
            </a:r>
            <a:endParaRPr lang="ru-RU" dirty="0"/>
          </a:p>
          <a:p>
            <a:r>
              <a:rPr lang="ru-RU" dirty="0"/>
              <a:t>Перевозка является </a:t>
            </a:r>
            <a:r>
              <a:rPr lang="ru-RU" dirty="0" smtClean="0"/>
              <a:t>международной </a:t>
            </a:r>
            <a:r>
              <a:rPr lang="ru-RU" dirty="0"/>
              <a:t>и подпадает под действие </a:t>
            </a:r>
            <a:r>
              <a:rPr lang="ru-RU" dirty="0" smtClean="0"/>
              <a:t>конвенции </a:t>
            </a:r>
            <a:r>
              <a:rPr lang="ru-RU" dirty="0"/>
              <a:t>1956 г., если она осуществляется за границу и хотя бы одно из государств – место </a:t>
            </a:r>
            <a:r>
              <a:rPr lang="ru-RU" dirty="0" smtClean="0"/>
              <a:t>отправления </a:t>
            </a:r>
            <a:r>
              <a:rPr lang="ru-RU" dirty="0"/>
              <a:t>или </a:t>
            </a:r>
            <a:r>
              <a:rPr lang="ru-RU" dirty="0" smtClean="0"/>
              <a:t>место </a:t>
            </a:r>
            <a:r>
              <a:rPr lang="ru-RU" dirty="0"/>
              <a:t>назначения груза – является участником </a:t>
            </a:r>
            <a:r>
              <a:rPr lang="ru-RU" dirty="0" smtClean="0"/>
              <a:t>конвенции</a:t>
            </a:r>
            <a:endParaRPr lang="ru-RU" dirty="0"/>
          </a:p>
          <a:p>
            <a:r>
              <a:rPr lang="ru-RU" dirty="0"/>
              <a:t>Не применяется к перевозкам почты, покойников, обстановки и мебели при переездах.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79608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32656"/>
            <a:ext cx="8640960" cy="633670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Условие ответственности – вина перевозчика, которая </a:t>
            </a:r>
            <a:r>
              <a:rPr lang="ru-RU" dirty="0" err="1" smtClean="0"/>
              <a:t>презюмируется</a:t>
            </a:r>
            <a:endParaRPr lang="ru-RU" dirty="0" smtClean="0"/>
          </a:p>
          <a:p>
            <a:r>
              <a:rPr lang="ru-RU" dirty="0" smtClean="0"/>
              <a:t>Принимая груз, получатель должен заявить оговорку о его </a:t>
            </a:r>
            <a:r>
              <a:rPr lang="ru-RU" dirty="0" err="1" smtClean="0"/>
              <a:t>несохранности</a:t>
            </a:r>
            <a:r>
              <a:rPr lang="ru-RU" dirty="0" smtClean="0"/>
              <a:t> немедленно, а если недостатки скрытые – в течение </a:t>
            </a:r>
            <a:r>
              <a:rPr lang="ru-RU" b="1" dirty="0" smtClean="0"/>
              <a:t>7 дней</a:t>
            </a:r>
          </a:p>
          <a:p>
            <a:r>
              <a:rPr lang="ru-RU" dirty="0" smtClean="0"/>
              <a:t>Письменная оговорка о просрочке в доставке груза под страхом потери права на возмещение </a:t>
            </a:r>
            <a:r>
              <a:rPr lang="ru-RU" dirty="0" err="1" smtClean="0"/>
              <a:t>д.б</a:t>
            </a:r>
            <a:r>
              <a:rPr lang="ru-RU" dirty="0" smtClean="0"/>
              <a:t>. сделана получателем в течение 21 дня со дня передачи груза получателю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5812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19268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/>
              <a:t>Конвенция о дорожном движении 1968 г.</a:t>
            </a:r>
          </a:p>
          <a:p>
            <a:pPr marL="0" indent="0">
              <a:buNone/>
            </a:pPr>
            <a:r>
              <a:rPr lang="ru-RU" dirty="0" smtClean="0"/>
              <a:t>-Россия участвует с 1974 г.</a:t>
            </a:r>
          </a:p>
          <a:p>
            <a:pPr marL="0" indent="0">
              <a:buNone/>
            </a:pPr>
            <a:r>
              <a:rPr lang="ru-RU" dirty="0" smtClean="0"/>
              <a:t>Государства-участники допускают к движению по своей территории автомобили и прицепы, отвечающие требованиям конвенции, а так же признают свидетельства о регистрации и водительские удостоверения, выдаваемые в соответствии с положениями Конвенции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66323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579296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b="1" dirty="0" smtClean="0"/>
              <a:t>Таможенная конвенция о международной перевозке грузов с применением книжки МДП 1974 г.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492514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ru-RU" dirty="0" smtClean="0"/>
              <a:t>Книжка МДП – таможенный документ</a:t>
            </a:r>
          </a:p>
          <a:p>
            <a:r>
              <a:rPr lang="ru-RU" dirty="0" smtClean="0"/>
              <a:t>Выдается в стране отправления, действительна до завершения перевозки</a:t>
            </a:r>
          </a:p>
          <a:p>
            <a:r>
              <a:rPr lang="ru-RU" dirty="0" smtClean="0"/>
              <a:t>Составляется на каждое ТС</a:t>
            </a:r>
          </a:p>
          <a:p>
            <a:r>
              <a:rPr lang="ru-RU" dirty="0" smtClean="0"/>
              <a:t>Наличие МДП означает, что перевозимые грузы должны освобождаться от уплаты таможенных пошлин и сборов в промежуточных таможнях государств-участников, а так же освобождаться от таможенного досмотра</a:t>
            </a:r>
          </a:p>
          <a:p>
            <a:r>
              <a:rPr lang="ru-RU" dirty="0" smtClean="0"/>
              <a:t>Россия участвует с 1982 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6337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/>
              <a:t>Общая характеристика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ru-RU" dirty="0" smtClean="0"/>
              <a:t>Перевозки осуществляются между 2 и более странами</a:t>
            </a:r>
          </a:p>
          <a:p>
            <a:r>
              <a:rPr lang="ru-RU" sz="3000" dirty="0" smtClean="0"/>
              <a:t>Определяющий фактор</a:t>
            </a:r>
            <a:r>
              <a:rPr lang="en-US" sz="3000" dirty="0" smtClean="0"/>
              <a:t>:</a:t>
            </a:r>
            <a:r>
              <a:rPr lang="ru-RU" sz="3000" dirty="0" smtClean="0"/>
              <a:t> </a:t>
            </a:r>
            <a:r>
              <a:rPr lang="ru-RU" sz="3000" b="1" dirty="0" smtClean="0"/>
              <a:t>нахождение мест отправления и назначения груза в разных странах, </a:t>
            </a:r>
            <a:r>
              <a:rPr lang="ru-RU" sz="3000" dirty="0" smtClean="0"/>
              <a:t>а</a:t>
            </a:r>
            <a:r>
              <a:rPr lang="ru-RU" sz="3000" b="1" dirty="0" smtClean="0"/>
              <a:t> </a:t>
            </a:r>
            <a:r>
              <a:rPr lang="ru-RU" sz="3000" dirty="0" smtClean="0"/>
              <a:t>не </a:t>
            </a:r>
            <a:r>
              <a:rPr lang="ru-RU" sz="3000" dirty="0"/>
              <a:t>нахождение коммерческих предприятий сторон – перевозчика и отправителя – на территории различных </a:t>
            </a:r>
            <a:r>
              <a:rPr lang="ru-RU" sz="3000" dirty="0" smtClean="0"/>
              <a:t>государств </a:t>
            </a:r>
            <a:endParaRPr lang="ru-RU" sz="3000" b="1" dirty="0" smtClean="0"/>
          </a:p>
          <a:p>
            <a:r>
              <a:rPr lang="ru-RU" dirty="0" smtClean="0"/>
              <a:t>Регулируются сложным комплексом правовых норм</a:t>
            </a:r>
            <a:r>
              <a:rPr lang="en-US" dirty="0" smtClean="0"/>
              <a:t>:</a:t>
            </a:r>
            <a:endParaRPr lang="ru-RU" dirty="0" smtClean="0"/>
          </a:p>
          <a:p>
            <a:pPr lvl="1"/>
            <a:r>
              <a:rPr lang="ru-RU" dirty="0" smtClean="0"/>
              <a:t>Нормы международных соглашений</a:t>
            </a:r>
          </a:p>
          <a:p>
            <a:pPr lvl="1"/>
            <a:r>
              <a:rPr lang="ru-RU" dirty="0" smtClean="0"/>
              <a:t>Национальное законодательство</a:t>
            </a:r>
          </a:p>
          <a:p>
            <a:pPr lvl="1"/>
            <a:r>
              <a:rPr lang="ru-RU" dirty="0" smtClean="0"/>
              <a:t>Обычаи</a:t>
            </a:r>
          </a:p>
          <a:p>
            <a:pPr marL="457200" lvl="1" indent="0">
              <a:buNone/>
            </a:pPr>
            <a:endParaRPr lang="ru-RU" dirty="0"/>
          </a:p>
          <a:p>
            <a:pPr marL="457200" lvl="1" indent="0">
              <a:buNone/>
            </a:pPr>
            <a:endParaRPr lang="ru-RU" dirty="0" smtClean="0"/>
          </a:p>
          <a:p>
            <a:pPr marL="457200" lvl="1" indent="0">
              <a:buNone/>
            </a:pPr>
            <a:endParaRPr lang="ru-RU" dirty="0"/>
          </a:p>
          <a:p>
            <a:pPr marL="457200" lvl="1" indent="0">
              <a:buNone/>
            </a:pPr>
            <a:endParaRPr lang="ru-RU" dirty="0" smtClean="0"/>
          </a:p>
          <a:p>
            <a:pPr marL="457200" lvl="1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7726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Перевозка пассажиров и багажа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Конвенция о международных автомобильных перевозках пассажиров и багажа 1997 г . (в рамках СНГ)</a:t>
            </a:r>
          </a:p>
          <a:p>
            <a:r>
              <a:rPr lang="ru-RU" dirty="0" smtClean="0"/>
              <a:t>Приложение</a:t>
            </a:r>
            <a:r>
              <a:rPr lang="en-US" dirty="0" smtClean="0"/>
              <a:t>: </a:t>
            </a:r>
            <a:r>
              <a:rPr lang="ru-RU" dirty="0" smtClean="0"/>
              <a:t>Правила перевозок пассажира и багажа автомобильным транспортом в международном сообщении государств-участников СНГ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3196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/>
              <a:t>Международная железнодорожная перевозка грузов и пассажиров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00200"/>
            <a:ext cx="8568952" cy="499715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ru-RU" sz="3000" dirty="0" smtClean="0"/>
              <a:t>Бернская конвенция о железнодорожных перевозках грузов 1890 г.</a:t>
            </a:r>
          </a:p>
          <a:p>
            <a:r>
              <a:rPr lang="ru-RU" sz="3000" dirty="0" smtClean="0"/>
              <a:t>1980 г. – объединение с положениями др. Бернской конвенции о железнодорожных перевозках пассажиров и багажа</a:t>
            </a:r>
          </a:p>
          <a:p>
            <a:pPr lvl="2"/>
            <a:r>
              <a:rPr lang="ru-RU" sz="3000" b="1" dirty="0" smtClean="0"/>
              <a:t>Соглашение о международных железнодорожных перевозках (КОТИФ)</a:t>
            </a:r>
          </a:p>
          <a:p>
            <a:pPr lvl="2"/>
            <a:r>
              <a:rPr lang="ru-RU" sz="3000" dirty="0" smtClean="0"/>
              <a:t>2 Приложения</a:t>
            </a:r>
            <a:r>
              <a:rPr lang="en-US" sz="3000" dirty="0" smtClean="0"/>
              <a:t>:</a:t>
            </a:r>
            <a:r>
              <a:rPr lang="ru-RU" sz="3000" dirty="0" smtClean="0"/>
              <a:t> </a:t>
            </a:r>
          </a:p>
          <a:p>
            <a:pPr lvl="2"/>
            <a:r>
              <a:rPr lang="ru-RU" sz="3000" dirty="0" smtClean="0"/>
              <a:t>А) Единые правила МПК (правила перевозок пассажиров)</a:t>
            </a:r>
          </a:p>
          <a:p>
            <a:pPr lvl="2"/>
            <a:r>
              <a:rPr lang="ru-RU" sz="3000" dirty="0" smtClean="0"/>
              <a:t>В)Единые правила МГК (правила перевозок грузов)</a:t>
            </a:r>
          </a:p>
          <a:p>
            <a:pPr lvl="2"/>
            <a:r>
              <a:rPr lang="ru-RU" sz="3000" dirty="0" smtClean="0"/>
              <a:t>РФ не участвует</a:t>
            </a:r>
          </a:p>
          <a:p>
            <a:pPr lvl="2"/>
            <a:endParaRPr lang="ru-RU" sz="3000" dirty="0" smtClean="0"/>
          </a:p>
        </p:txBody>
      </p:sp>
      <p:sp>
        <p:nvSpPr>
          <p:cNvPr id="4" name="Стрелка вправо 3"/>
          <p:cNvSpPr/>
          <p:nvPr/>
        </p:nvSpPr>
        <p:spPr>
          <a:xfrm>
            <a:off x="609431" y="424051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69473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Соглашение о международном грузовом сообщении 1950 г. (СМГС)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dirty="0" smtClean="0"/>
              <a:t>РФ участвует с 1950 г.</a:t>
            </a:r>
          </a:p>
          <a:p>
            <a:r>
              <a:rPr lang="ru-RU" dirty="0" smtClean="0"/>
              <a:t>Презумпция вины перевозчика</a:t>
            </a:r>
          </a:p>
          <a:p>
            <a:r>
              <a:rPr lang="ru-RU" dirty="0" smtClean="0"/>
              <a:t>Предел ответственности за </a:t>
            </a:r>
            <a:r>
              <a:rPr lang="ru-RU" dirty="0" err="1" smtClean="0"/>
              <a:t>несохранность</a:t>
            </a:r>
            <a:r>
              <a:rPr lang="ru-RU" dirty="0" smtClean="0"/>
              <a:t> груза не ограничивается конкретной суммой</a:t>
            </a:r>
          </a:p>
          <a:p>
            <a:r>
              <a:rPr lang="ru-RU" dirty="0" smtClean="0"/>
              <a:t>Обязателен претензионный порядок – 2 месяца по требованиям о просрочке и доставке, 9 месяцев – по всем остальным требованиям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2777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/>
              <a:t>Наличие двух различных международных соглашений – СМГС и КОТИФ препятствует осуществлению перевозок грузов из России в страны Западной Европы и обратно по единому перевозочному документу. Поэтому такие перевозки осуществляются с переотправкой, то есть с составлением на пограничной станции новой накладной, что означает заключение нового договора перевозки. Таким образом, груз, следующий из России в какую-либо западноевропейскую страну, до пограничной выходной железнодорожной станции страны СМГС едет по накладной СМГС, а далее до конечного получателя в стране западной Европы – по накладной МГК КОТИФ.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3403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Соглашение о международном пассажирском сообщении (СМПС)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8856984" cy="506916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r>
              <a:rPr lang="ru-RU" sz="4400" dirty="0" smtClean="0"/>
              <a:t>Заключено в 1950 г. между социалистическими странами, включая СССР</a:t>
            </a:r>
          </a:p>
          <a:p>
            <a:r>
              <a:rPr lang="ru-RU" sz="4400" dirty="0" smtClean="0"/>
              <a:t>Применяется в ред.1999 г.</a:t>
            </a:r>
          </a:p>
          <a:p>
            <a:r>
              <a:rPr lang="ru-RU" sz="4400" dirty="0" smtClean="0"/>
              <a:t>Устанавливает прямое международное железнодорожное и смешанное железнодорожно-морское сообщение для перевозок пассажиров, багажа и </a:t>
            </a:r>
            <a:r>
              <a:rPr lang="ru-RU" sz="4400" dirty="0" err="1" smtClean="0"/>
              <a:t>товаробагажа</a:t>
            </a:r>
            <a:endParaRPr lang="ru-RU" sz="4400" dirty="0" smtClean="0"/>
          </a:p>
          <a:p>
            <a:r>
              <a:rPr lang="ru-RU" b="1" dirty="0" smtClean="0"/>
              <a:t>Пределы ответственности</a:t>
            </a:r>
            <a:r>
              <a:rPr lang="en-US" b="1" dirty="0" smtClean="0"/>
              <a:t>:</a:t>
            </a:r>
            <a:endParaRPr lang="ru-RU" b="1" dirty="0" smtClean="0"/>
          </a:p>
          <a:p>
            <a:pPr marL="0" indent="0">
              <a:buNone/>
            </a:pPr>
            <a:r>
              <a:rPr lang="ru-RU" dirty="0" smtClean="0"/>
              <a:t>При </a:t>
            </a:r>
            <a:r>
              <a:rPr lang="ru-RU" dirty="0"/>
              <a:t>полной или частичной утрате багажа, сданного к перевозке без объявленной ценности, железная дорога уплачивает пассажиру действительную стоимость утраченного багажа или утраченной его части, не превышающую однако двух швейцарских франков за каждый недостающий килограмм массы брутто.</a:t>
            </a:r>
          </a:p>
          <a:p>
            <a:pPr marL="0" indent="0">
              <a:buNone/>
            </a:pPr>
            <a:r>
              <a:rPr lang="ru-RU" dirty="0" smtClean="0"/>
              <a:t>При </a:t>
            </a:r>
            <a:r>
              <a:rPr lang="ru-RU" dirty="0"/>
              <a:t>утрате багажа или </a:t>
            </a:r>
            <a:r>
              <a:rPr lang="ru-RU" dirty="0" err="1"/>
              <a:t>товаробагажа</a:t>
            </a:r>
            <a:r>
              <a:rPr lang="ru-RU" dirty="0"/>
              <a:t> с объявленной ценностью железная дорога уплачивает как возмещение сумму объявленной ценности.</a:t>
            </a:r>
          </a:p>
          <a:p>
            <a:pPr marL="0" indent="0">
              <a:buNone/>
            </a:pPr>
            <a:r>
              <a:rPr lang="ru-RU" dirty="0" smtClean="0"/>
              <a:t>При </a:t>
            </a:r>
            <a:r>
              <a:rPr lang="ru-RU" dirty="0"/>
              <a:t>частичной утрате багажа или </a:t>
            </a:r>
            <a:r>
              <a:rPr lang="ru-RU" dirty="0" err="1"/>
              <a:t>товаробагажа</a:t>
            </a:r>
            <a:r>
              <a:rPr lang="ru-RU" dirty="0"/>
              <a:t> железная дорога уплачивает соответствующую долю объявленной ценности за каждый недостающий килограмм.</a:t>
            </a:r>
            <a:endParaRPr lang="ru-RU" dirty="0" smtClean="0"/>
          </a:p>
          <a:p>
            <a:r>
              <a:rPr lang="ru-RU" dirty="0"/>
              <a:t>В случае повреждения багажа железная дорога должна уплатить такую сумму, на которую понизилась стоимость багажа, без возмещения других убытков.</a:t>
            </a:r>
          </a:p>
        </p:txBody>
      </p:sp>
    </p:spTree>
    <p:extLst>
      <p:ext uri="{BB962C8B-B14F-4D97-AF65-F5344CB8AC3E}">
        <p14:creationId xmlns:p14="http://schemas.microsoft.com/office/powerpoint/2010/main" xmlns="" val="32696934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597666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"/>
            <a:r>
              <a:rPr lang="ru-RU" sz="2000" dirty="0" smtClean="0"/>
              <a:t>Претензионный порядок</a:t>
            </a:r>
            <a:r>
              <a:rPr lang="en-US" sz="2000" dirty="0" smtClean="0"/>
              <a:t>: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/>
              <a:t>Право предъявления претензий, основанных на договоре перевозки, принадлежит пассажиру, отправителю или получателю </a:t>
            </a:r>
            <a:r>
              <a:rPr lang="ru-RU" sz="2000" dirty="0" err="1"/>
              <a:t>товаробагажа</a:t>
            </a:r>
            <a:r>
              <a:rPr lang="ru-RU" sz="2000" dirty="0"/>
              <a:t>.</a:t>
            </a:r>
          </a:p>
          <a:p>
            <a:pPr marL="0" indent="0" algn="just">
              <a:buNone/>
            </a:pPr>
            <a:endParaRPr lang="ru-RU" sz="2000" dirty="0"/>
          </a:p>
          <a:p>
            <a:pPr marL="0" indent="0" algn="just">
              <a:buNone/>
            </a:pPr>
            <a:r>
              <a:rPr lang="ru-RU" sz="2000" dirty="0"/>
              <a:t>Претензии на сумму, эквивалентную менее 1,5 швейцарских франков по одному проездному документу или по одной отправке багажа или </a:t>
            </a:r>
            <a:r>
              <a:rPr lang="ru-RU" sz="2000" dirty="0" err="1"/>
              <a:t>товаробагажа</a:t>
            </a:r>
            <a:r>
              <a:rPr lang="ru-RU" sz="2000" dirty="0"/>
              <a:t>, не подлежат предъявлению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/>
              <a:t>Железная дорога или пункт продажи обязаны в 180-дневный срок со дня заявления претензии, подтвержденного почтовым штемпелем или распиской в получении претензии, рассмотреть претензию, дать ответ </a:t>
            </a:r>
            <a:r>
              <a:rPr lang="ru-RU" sz="2000" dirty="0" err="1"/>
              <a:t>претендателю</a:t>
            </a:r>
            <a:r>
              <a:rPr lang="ru-RU" sz="2000" dirty="0"/>
              <a:t> и при полном или частичном признании ее уплатить ему причитающуюся </a:t>
            </a:r>
            <a:r>
              <a:rPr lang="ru-RU" sz="2000" dirty="0" smtClean="0"/>
              <a:t>сумму</a:t>
            </a:r>
          </a:p>
          <a:p>
            <a:pPr marL="0" indent="0" algn="just">
              <a:buNone/>
            </a:pP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/>
              <a:t>Иск может быть предъявлен только после заявления </a:t>
            </a:r>
            <a:r>
              <a:rPr lang="ru-RU" sz="2000" dirty="0" smtClean="0"/>
              <a:t>претензии.</a:t>
            </a:r>
          </a:p>
          <a:p>
            <a:pPr marL="0" indent="0" algn="just">
              <a:buNone/>
            </a:pPr>
            <a:r>
              <a:rPr lang="ru-RU" sz="2000" dirty="0" smtClean="0"/>
              <a:t>Претензии</a:t>
            </a:r>
            <a:r>
              <a:rPr lang="ru-RU" sz="2000" dirty="0"/>
              <a:t>, иски и требования могут быть заявлены в течение девятимесячного срока, за исключением претензий о просрочке в доставке багажа или </a:t>
            </a:r>
            <a:r>
              <a:rPr lang="ru-RU" sz="2000" dirty="0" err="1"/>
              <a:t>товаробагажа</a:t>
            </a:r>
            <a:r>
              <a:rPr lang="ru-RU" sz="2000" dirty="0"/>
              <a:t>, для предъявления которых установлен 30-дневный срок давности.</a:t>
            </a:r>
          </a:p>
        </p:txBody>
      </p:sp>
    </p:spTree>
    <p:extLst>
      <p:ext uri="{BB962C8B-B14F-4D97-AF65-F5344CB8AC3E}">
        <p14:creationId xmlns:p14="http://schemas.microsoft.com/office/powerpoint/2010/main" xmlns="" val="2757888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Международные соглашения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ru-RU" dirty="0" smtClean="0"/>
              <a:t>Международные соглашения</a:t>
            </a:r>
            <a:r>
              <a:rPr lang="en-US" dirty="0" smtClean="0"/>
              <a:t>:</a:t>
            </a:r>
            <a:endParaRPr lang="ru-RU" dirty="0" smtClean="0"/>
          </a:p>
          <a:p>
            <a:pPr lvl="0">
              <a:buFontTx/>
              <a:buChar char="-"/>
            </a:pPr>
            <a:r>
              <a:rPr lang="ru-RU" sz="3000" b="1" dirty="0">
                <a:solidFill>
                  <a:prstClr val="black"/>
                </a:solidFill>
              </a:rPr>
              <a:t>Договоры об общих принципах сотрудничества между странами по вопросам транспорта </a:t>
            </a:r>
            <a:r>
              <a:rPr lang="ru-RU" sz="3000" dirty="0">
                <a:solidFill>
                  <a:prstClr val="black"/>
                </a:solidFill>
              </a:rPr>
              <a:t>(</a:t>
            </a:r>
            <a:r>
              <a:rPr lang="ru-RU" sz="2200" dirty="0">
                <a:solidFill>
                  <a:prstClr val="black"/>
                </a:solidFill>
              </a:rPr>
              <a:t>торговые договоры, соглашения о сотрудничестве в области конкретного вида транспорта и т.д</a:t>
            </a:r>
            <a:r>
              <a:rPr lang="ru-RU" sz="3000" dirty="0" smtClean="0">
                <a:solidFill>
                  <a:prstClr val="black"/>
                </a:solidFill>
              </a:rPr>
              <a:t>.) =</a:t>
            </a:r>
            <a:r>
              <a:rPr lang="en-US" sz="3000" dirty="0" smtClean="0">
                <a:solidFill>
                  <a:prstClr val="black"/>
                </a:solidFill>
              </a:rPr>
              <a:t>&gt;</a:t>
            </a:r>
            <a:r>
              <a:rPr lang="ru-RU" sz="3000" dirty="0" smtClean="0">
                <a:solidFill>
                  <a:prstClr val="black"/>
                </a:solidFill>
              </a:rPr>
              <a:t> </a:t>
            </a:r>
            <a:r>
              <a:rPr lang="ru-RU" sz="2200" dirty="0" smtClean="0">
                <a:solidFill>
                  <a:prstClr val="black"/>
                </a:solidFill>
              </a:rPr>
              <a:t>скорее относятся к публичному праву, они не устанавливают условия перевозок</a:t>
            </a:r>
            <a:endParaRPr lang="ru-RU" sz="2200" dirty="0" smtClean="0"/>
          </a:p>
          <a:p>
            <a:pPr>
              <a:buFontTx/>
              <a:buChar char="-"/>
            </a:pPr>
            <a:r>
              <a:rPr lang="ru-RU" b="1" dirty="0" smtClean="0"/>
              <a:t>Устанавливающие условия перевозок </a:t>
            </a:r>
            <a:r>
              <a:rPr lang="ru-RU" dirty="0" smtClean="0"/>
              <a:t>(</a:t>
            </a:r>
            <a:r>
              <a:rPr lang="ru-RU" sz="2600" dirty="0" smtClean="0"/>
              <a:t>форма договора, существенные условия, права и обязанности сторон, ответственность, претензии и иски</a:t>
            </a:r>
            <a:r>
              <a:rPr lang="ru-RU" dirty="0" smtClean="0"/>
              <a:t>)</a:t>
            </a:r>
          </a:p>
          <a:p>
            <a:pPr marL="0" indent="0">
              <a:buNone/>
            </a:pPr>
            <a:r>
              <a:rPr lang="ru-RU" dirty="0" smtClean="0"/>
              <a:t>	</a:t>
            </a:r>
            <a:r>
              <a:rPr lang="ru-RU" sz="3000" i="1" dirty="0" smtClean="0"/>
              <a:t>основной источник регулирования международных перевозок, по каждому виду перевозок есть своя «основная» Конвенция</a:t>
            </a:r>
            <a:endParaRPr lang="ru-RU" sz="3000" i="1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472843" y="5229200"/>
            <a:ext cx="79208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87328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Внутреннее законодательство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Подлежит применению в случаях, когда какой-то вопрос не урегулирован транспортной конвенцией или сама конвенция (ее коллизионная норма) отсылает к национальному закону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0331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Гражданский кодекс Российской Федерации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506916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ru-RU" dirty="0" smtClean="0"/>
              <a:t>п.1 ст.1210</a:t>
            </a:r>
            <a:r>
              <a:rPr lang="en-US" dirty="0" smtClean="0"/>
              <a:t>:</a:t>
            </a:r>
            <a:endParaRPr lang="ru-RU" dirty="0" smtClean="0"/>
          </a:p>
          <a:p>
            <a:pPr marL="0" indent="0">
              <a:buNone/>
            </a:pPr>
            <a:r>
              <a:rPr lang="ru-RU" sz="2800" i="1" dirty="0"/>
              <a:t>Стороны договора могут при заключении договора или в последующем выбрать по соглашению между собой право, которое подлежит применению к их правам и обязанностям по этому </a:t>
            </a:r>
            <a:r>
              <a:rPr lang="ru-RU" sz="2800" i="1" dirty="0" smtClean="0"/>
              <a:t>договору=</a:t>
            </a:r>
            <a:r>
              <a:rPr lang="en-US" sz="2800" i="1" dirty="0" smtClean="0"/>
              <a:t>&gt;</a:t>
            </a:r>
            <a:r>
              <a:rPr lang="ru-RU" sz="2800" i="1" dirty="0" smtClean="0"/>
              <a:t>  </a:t>
            </a:r>
            <a:r>
              <a:rPr lang="ru-RU" sz="2600" b="1" dirty="0" smtClean="0"/>
              <a:t>автономия воли сторон</a:t>
            </a:r>
          </a:p>
          <a:p>
            <a:pPr>
              <a:buFont typeface="Arial" charset="0"/>
              <a:buChar char="•"/>
            </a:pPr>
            <a:r>
              <a:rPr lang="ru-RU" sz="2800" i="1" dirty="0" smtClean="0"/>
              <a:t>п.1 ст.1211</a:t>
            </a:r>
            <a:r>
              <a:rPr lang="en-US" sz="2800" i="1" dirty="0" smtClean="0"/>
              <a:t>:</a:t>
            </a:r>
            <a:endParaRPr lang="ru-RU" sz="2800" i="1" dirty="0" smtClean="0"/>
          </a:p>
          <a:p>
            <a:pPr marL="0" indent="0">
              <a:buNone/>
            </a:pPr>
            <a:r>
              <a:rPr lang="ru-RU" sz="2800" i="1" dirty="0"/>
              <a:t>при отсутствии соглашения сторон о подлежащем применению праве к договору применяется право страны, где на момент заключения договора находится место жительства или основное место деятельности стороны, которая осуществляет исполнение, имеющее решающее значение для содержания </a:t>
            </a:r>
            <a:r>
              <a:rPr lang="ru-RU" sz="2800" i="1" dirty="0" smtClean="0"/>
              <a:t>договора =</a:t>
            </a:r>
            <a:r>
              <a:rPr lang="en-US" sz="2800" i="1" dirty="0"/>
              <a:t>&gt;</a:t>
            </a:r>
            <a:r>
              <a:rPr lang="ru-RU" sz="2800" b="1" i="1" dirty="0" smtClean="0"/>
              <a:t>Право перевозчика</a:t>
            </a:r>
            <a:endParaRPr lang="ru-RU" sz="2800" b="1" i="1" dirty="0"/>
          </a:p>
          <a:p>
            <a:pPr marL="0" indent="0">
              <a:buNone/>
            </a:pPr>
            <a:endParaRPr lang="ru-RU" sz="2800" i="1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24329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/>
              <a:t>Международная морская перевозка грузов и пассажиров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8856984" cy="506916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000" dirty="0" smtClean="0"/>
              <a:t>В нерегулярном сообщении</a:t>
            </a:r>
          </a:p>
          <a:p>
            <a:pPr>
              <a:buFontTx/>
              <a:buChar char="-"/>
            </a:pPr>
            <a:r>
              <a:rPr lang="ru-RU" sz="2000" dirty="0" smtClean="0"/>
              <a:t>По договору </a:t>
            </a:r>
            <a:r>
              <a:rPr lang="ru-RU" sz="2000" b="1" dirty="0" smtClean="0"/>
              <a:t>фрахтования (чартер)</a:t>
            </a:r>
          </a:p>
          <a:p>
            <a:pPr>
              <a:buFontTx/>
              <a:buChar char="-"/>
            </a:pPr>
            <a:r>
              <a:rPr lang="ru-RU" sz="1800" dirty="0" smtClean="0"/>
              <a:t>На чартер не распространяются международные конвенции за исключением Гамбургских правил 1978 г., не получивших большого распространения</a:t>
            </a:r>
          </a:p>
          <a:p>
            <a:pPr>
              <a:buFontTx/>
              <a:buChar char="-"/>
            </a:pPr>
            <a:r>
              <a:rPr lang="ru-RU" sz="2000" dirty="0" smtClean="0"/>
              <a:t>Большое распространение получили </a:t>
            </a:r>
            <a:r>
              <a:rPr lang="ru-RU" sz="2000" b="1" dirty="0" smtClean="0"/>
              <a:t>чартерные проформы </a:t>
            </a:r>
            <a:r>
              <a:rPr lang="ru-RU" sz="2000" dirty="0" smtClean="0"/>
              <a:t>– типовые договоры на перевозку, в которых отражаются условия перевозки, разрабатываются национальными объединениями судовладельцев и международными морскими организациями</a:t>
            </a:r>
          </a:p>
          <a:p>
            <a:pPr>
              <a:buFontTx/>
              <a:buChar char="-"/>
            </a:pPr>
            <a:r>
              <a:rPr lang="ru-RU" sz="2000" dirty="0" smtClean="0"/>
              <a:t>Ст.418 КТМ</a:t>
            </a:r>
            <a:r>
              <a:rPr lang="en-US" sz="2000" dirty="0" smtClean="0"/>
              <a:t>:</a:t>
            </a:r>
            <a:r>
              <a:rPr lang="ru-RU" sz="2000" dirty="0"/>
              <a:t> При отсутствии соглашения сторон о подлежащем применению праве отношения сторон, возникающие из договоров, регулируются законом государства, в котором учреждена, имеет основное место деятельности или место жительства сторона, являющаяся:</a:t>
            </a:r>
          </a:p>
          <a:p>
            <a:pPr>
              <a:buFontTx/>
              <a:buChar char="-"/>
            </a:pPr>
            <a:r>
              <a:rPr lang="ru-RU" sz="2000" dirty="0"/>
              <a:t> перевозчиком - в договоре морской перевозки;</a:t>
            </a:r>
          </a:p>
          <a:p>
            <a:pPr>
              <a:buFontTx/>
              <a:buChar char="-"/>
            </a:pPr>
            <a:r>
              <a:rPr lang="ru-RU" sz="2000" dirty="0"/>
              <a:t>судовладельцем - в </a:t>
            </a:r>
            <a:r>
              <a:rPr lang="ru-RU" sz="2000" dirty="0" smtClean="0"/>
              <a:t>тайм-чартере </a:t>
            </a:r>
            <a:r>
              <a:rPr lang="ru-RU" sz="2000" dirty="0"/>
              <a:t>и </a:t>
            </a:r>
            <a:r>
              <a:rPr lang="ru-RU" sz="2000" dirty="0" err="1"/>
              <a:t>бербоут</a:t>
            </a:r>
            <a:r>
              <a:rPr lang="ru-RU" sz="2000" dirty="0"/>
              <a:t>-чартере;</a:t>
            </a:r>
          </a:p>
          <a:p>
            <a:pPr>
              <a:buFontTx/>
              <a:buChar char="-"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70901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Регулярные международные морские перевозки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r>
              <a:rPr lang="ru-RU" dirty="0" smtClean="0"/>
              <a:t>Брюссельская конвенция об унификации некоторых правил о коносаменте (Гаагские правила), 1924 г.</a:t>
            </a:r>
          </a:p>
          <a:p>
            <a:r>
              <a:rPr lang="ru-RU" dirty="0" smtClean="0"/>
              <a:t>1968 г. Конвенция изменена Брюссельским протоколом (Правила </a:t>
            </a:r>
            <a:r>
              <a:rPr lang="ru-RU" dirty="0" err="1" smtClean="0"/>
              <a:t>Висби</a:t>
            </a:r>
            <a:r>
              <a:rPr lang="ru-RU" dirty="0" smtClean="0"/>
              <a:t>)</a:t>
            </a:r>
          </a:p>
          <a:p>
            <a:r>
              <a:rPr lang="ru-RU" dirty="0" smtClean="0"/>
              <a:t>Протокол 1979 г.</a:t>
            </a:r>
          </a:p>
          <a:p>
            <a:pPr lvl="3"/>
            <a:r>
              <a:rPr lang="ru-RU" sz="3200" b="1" dirty="0" smtClean="0"/>
              <a:t>Правила Гаага-</a:t>
            </a:r>
            <a:r>
              <a:rPr lang="ru-RU" sz="3200" b="1" dirty="0" err="1" smtClean="0"/>
              <a:t>Висби</a:t>
            </a:r>
            <a:endParaRPr lang="ru-RU" sz="3200" b="1" dirty="0" smtClean="0"/>
          </a:p>
          <a:p>
            <a:pPr lvl="3" algn="just"/>
            <a:r>
              <a:rPr lang="ru-RU" sz="3200" dirty="0" smtClean="0"/>
              <a:t>РФ присоединилась в 1999 г.</a:t>
            </a:r>
            <a:r>
              <a:rPr lang="ru-RU" sz="3200" dirty="0"/>
              <a:t> </a:t>
            </a:r>
            <a:endParaRPr lang="ru-RU" sz="3200" dirty="0" smtClean="0"/>
          </a:p>
          <a:p>
            <a:pPr lvl="3" algn="just"/>
            <a:r>
              <a:rPr lang="ru-RU" sz="2400" b="1" dirty="0" smtClean="0"/>
              <a:t>Ответственность</a:t>
            </a:r>
            <a:r>
              <a:rPr lang="en-US" sz="2400" b="1" dirty="0" smtClean="0"/>
              <a:t>:</a:t>
            </a:r>
            <a:r>
              <a:rPr lang="ru-RU" sz="2400" b="1" dirty="0" smtClean="0"/>
              <a:t> </a:t>
            </a:r>
            <a:r>
              <a:rPr lang="ru-RU" sz="2400" dirty="0"/>
              <a:t> В том случае, когда отправитель не указал в коносаменте характер и стоимость груза, ни перевозчик, ни судовладелец не отвечают за любые потери или повреждения, причиненные грузу в сумме, превышающей 666,67 единиц специальных прав заимствования (SDR (SDR (англ.) - </a:t>
            </a:r>
            <a:r>
              <a:rPr lang="ru-RU" sz="2400" dirty="0" err="1"/>
              <a:t>Special</a:t>
            </a:r>
            <a:r>
              <a:rPr lang="ru-RU" sz="2400" dirty="0"/>
              <a:t> </a:t>
            </a:r>
            <a:r>
              <a:rPr lang="ru-RU" sz="2400" dirty="0" err="1"/>
              <a:t>Drawing</a:t>
            </a:r>
            <a:r>
              <a:rPr lang="ru-RU" sz="2400" dirty="0"/>
              <a:t> </a:t>
            </a:r>
            <a:r>
              <a:rPr lang="ru-RU" sz="2400" dirty="0" err="1"/>
              <a:t>Rights</a:t>
            </a:r>
            <a:r>
              <a:rPr lang="ru-RU" sz="2400" dirty="0"/>
              <a:t>)) за место или единицу отгрузки либо 2 единицы специальных прав заимствования за каждый килограмм массы брутто утраченного или поврежденного груза, в зависимости от того, какая сумма </a:t>
            </a:r>
            <a:r>
              <a:rPr lang="ru-RU" sz="2400" dirty="0" smtClean="0"/>
              <a:t>выше.</a:t>
            </a:r>
          </a:p>
        </p:txBody>
      </p:sp>
      <p:sp>
        <p:nvSpPr>
          <p:cNvPr id="4" name="Стрелка вправо 3"/>
          <p:cNvSpPr/>
          <p:nvPr/>
        </p:nvSpPr>
        <p:spPr>
          <a:xfrm>
            <a:off x="779240" y="371703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0468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/>
              <a:t>Конвенция ООН о морской перевозке грузов 1978 г.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ru-RU" dirty="0" smtClean="0"/>
              <a:t>Или Гамбургские правила</a:t>
            </a:r>
          </a:p>
          <a:p>
            <a:r>
              <a:rPr lang="ru-RU" dirty="0" smtClean="0"/>
              <a:t>Более детальная регламентация условий перевозок</a:t>
            </a:r>
          </a:p>
          <a:p>
            <a:pPr algn="just"/>
            <a:r>
              <a:rPr lang="ru-RU" dirty="0" smtClean="0"/>
              <a:t>Существенное </a:t>
            </a:r>
            <a:r>
              <a:rPr lang="ru-RU" u="sng" dirty="0" smtClean="0"/>
              <a:t>повышение ответственности перевозчика</a:t>
            </a:r>
            <a:r>
              <a:rPr lang="en-US" u="sng" dirty="0" smtClean="0"/>
              <a:t>:</a:t>
            </a:r>
            <a:r>
              <a:rPr lang="ru-RU" u="sng" dirty="0"/>
              <a:t> </a:t>
            </a:r>
            <a:r>
              <a:rPr lang="ru-RU" dirty="0" smtClean="0"/>
              <a:t>в </a:t>
            </a:r>
            <a:r>
              <a:rPr lang="ru-RU" dirty="0"/>
              <a:t>отношении ущерба за утрату или повреждение груза ответственность перевозчика ограничивается суммой, полученной в результате сравнения двух величин: 835 расчетных единиц за каждое грузовое место или иную единицу отгрузки и 2,5 расчетной единицы за каждый килограмм утраченного или поврежденного груза. Большая из двух величин и будет являться пределом ответственности перевозчика.</a:t>
            </a:r>
            <a:endParaRPr lang="ru-RU" dirty="0" smtClean="0"/>
          </a:p>
          <a:p>
            <a:pPr algn="just"/>
            <a:r>
              <a:rPr lang="ru-RU" b="1" dirty="0" smtClean="0"/>
              <a:t>Ни одна из ведущих морских держав не является участницей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176063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/>
              <a:t>Афинская конвенция о перевозке морем пассажиров и багажа 1974 г.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r>
              <a:rPr lang="ru-RU" dirty="0" smtClean="0"/>
              <a:t>Изменена Протоколом 1976 г.</a:t>
            </a:r>
          </a:p>
          <a:p>
            <a:r>
              <a:rPr lang="ru-RU" dirty="0" smtClean="0"/>
              <a:t>Россия присоединилась в 1988 г.</a:t>
            </a:r>
          </a:p>
          <a:p>
            <a:r>
              <a:rPr lang="ru-RU" sz="2400" dirty="0" smtClean="0"/>
              <a:t>Применяется к любой международной перевозке, если судно зарегистрировано или плавает под флагом государства-участника Конвенции, если договор заключен в таком государстве либо место  отправления или место назначения находятся в государстве-участнике</a:t>
            </a:r>
          </a:p>
          <a:p>
            <a:pPr algn="just"/>
            <a:r>
              <a:rPr lang="ru-RU" sz="2400" b="1" dirty="0" smtClean="0"/>
              <a:t>Ответственность</a:t>
            </a:r>
            <a:r>
              <a:rPr lang="en-US" sz="2400" dirty="0" smtClean="0"/>
              <a:t>:</a:t>
            </a:r>
            <a:r>
              <a:rPr lang="ru-RU" sz="2400" dirty="0"/>
              <a:t> </a:t>
            </a:r>
            <a:r>
              <a:rPr lang="ru-RU" sz="2000" dirty="0" smtClean="0"/>
              <a:t>в </a:t>
            </a:r>
            <a:r>
              <a:rPr lang="ru-RU" sz="2000" dirty="0"/>
              <a:t>случае смерти пассажира или причинения ему телесного повреждения </a:t>
            </a:r>
            <a:r>
              <a:rPr lang="ru-RU" sz="2000" dirty="0" smtClean="0"/>
              <a:t>ответственность </a:t>
            </a:r>
            <a:r>
              <a:rPr lang="ru-RU" sz="2000" dirty="0"/>
              <a:t>перевозчика ни в коем случае не должна превышать </a:t>
            </a:r>
            <a:r>
              <a:rPr lang="ru-RU" sz="2000" dirty="0" smtClean="0"/>
              <a:t>46 666 </a:t>
            </a:r>
            <a:r>
              <a:rPr lang="ru-RU" sz="2000" dirty="0"/>
              <a:t>расчетных </a:t>
            </a:r>
            <a:r>
              <a:rPr lang="ru-RU" sz="2000" dirty="0" smtClean="0"/>
              <a:t>единиц (единиц специального права заимствования) </a:t>
            </a:r>
            <a:r>
              <a:rPr lang="ru-RU" sz="2000" dirty="0"/>
              <a:t>в отношении перевозки в </a:t>
            </a:r>
            <a:r>
              <a:rPr lang="ru-RU" sz="2000" dirty="0" smtClean="0"/>
              <a:t>целом</a:t>
            </a:r>
          </a:p>
          <a:p>
            <a:pPr marL="0" indent="0" algn="just">
              <a:buNone/>
            </a:pPr>
            <a:r>
              <a:rPr lang="ru-RU" sz="2000" b="1" dirty="0" smtClean="0"/>
              <a:t>Однако</a:t>
            </a:r>
            <a:r>
              <a:rPr lang="ru-RU" sz="2000" dirty="0" smtClean="0"/>
              <a:t> в соотв. с </a:t>
            </a:r>
            <a:r>
              <a:rPr lang="ru-RU" sz="2000" dirty="0"/>
              <a:t>п.2 ст.7  </a:t>
            </a:r>
            <a:r>
              <a:rPr lang="ru-RU" sz="2000" dirty="0" smtClean="0"/>
              <a:t>в национальном </a:t>
            </a:r>
            <a:r>
              <a:rPr lang="ru-RU" sz="2000" dirty="0"/>
              <a:t>законодательстве любого Государства, являющегося </a:t>
            </a:r>
            <a:r>
              <a:rPr lang="ru-RU" sz="2000" dirty="0" smtClean="0"/>
              <a:t>Стороной настоящей   </a:t>
            </a:r>
            <a:r>
              <a:rPr lang="ru-RU" sz="2000" dirty="0"/>
              <a:t>Конвенции,   для   перевозчиков,  принадлежащих  к  </a:t>
            </a:r>
            <a:r>
              <a:rPr lang="ru-RU" sz="2000" dirty="0" smtClean="0"/>
              <a:t>такому Государству</a:t>
            </a:r>
            <a:r>
              <a:rPr lang="ru-RU" sz="2000" dirty="0"/>
              <a:t>,   может   быть   установлен    более    высокий    </a:t>
            </a:r>
            <a:r>
              <a:rPr lang="ru-RU" sz="2000" dirty="0" smtClean="0"/>
              <a:t>предел ответственности </a:t>
            </a:r>
            <a:r>
              <a:rPr lang="ru-RU" sz="2000" dirty="0"/>
              <a:t>за каждого потерпевшего</a:t>
            </a:r>
            <a:r>
              <a:rPr lang="ru-RU" sz="2000" dirty="0" smtClean="0"/>
              <a:t>. </a:t>
            </a:r>
            <a:endParaRPr lang="ru-RU" sz="2000" dirty="0"/>
          </a:p>
          <a:p>
            <a:pPr marL="0" indent="0" algn="just">
              <a:buNone/>
            </a:pPr>
            <a:r>
              <a:rPr lang="ru-RU" sz="2000" b="1" dirty="0" smtClean="0"/>
              <a:t>П.1 ст.190 КТМ РФ</a:t>
            </a:r>
            <a:r>
              <a:rPr lang="en-US" sz="2000" dirty="0" smtClean="0"/>
              <a:t>:</a:t>
            </a:r>
            <a:r>
              <a:rPr lang="ru-RU" sz="2000" dirty="0"/>
              <a:t> Ответственность перевозчика за вред, причиненный жизни или здоровью пассажира, не должна превышать 175 </a:t>
            </a:r>
            <a:r>
              <a:rPr lang="ru-RU" sz="2000" dirty="0" smtClean="0"/>
              <a:t>тыс. </a:t>
            </a:r>
            <a:r>
              <a:rPr lang="ru-RU" sz="2000" dirty="0"/>
              <a:t>расчетных единиц в отношении перевозки в целом. </a:t>
            </a:r>
          </a:p>
        </p:txBody>
      </p:sp>
    </p:spTree>
    <p:extLst>
      <p:ext uri="{BB962C8B-B14F-4D97-AF65-F5344CB8AC3E}">
        <p14:creationId xmlns:p14="http://schemas.microsoft.com/office/powerpoint/2010/main" xmlns="" val="1754128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2178</Words>
  <Application>Microsoft Office PowerPoint</Application>
  <PresentationFormat>On-screen Show (4:3)</PresentationFormat>
  <Paragraphs>140</Paragraphs>
  <Slides>25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Тема Office</vt:lpstr>
      <vt:lpstr>Международная перевозка грузов и пассажиров</vt:lpstr>
      <vt:lpstr>Общая характеристика</vt:lpstr>
      <vt:lpstr>Международные соглашения</vt:lpstr>
      <vt:lpstr>Внутреннее законодательство</vt:lpstr>
      <vt:lpstr>Гражданский кодекс Российской Федерации</vt:lpstr>
      <vt:lpstr>Международная морская перевозка грузов и пассажиров</vt:lpstr>
      <vt:lpstr>Регулярные международные морские перевозки</vt:lpstr>
      <vt:lpstr>Конвенция ООН о морской перевозке грузов 1978 г.</vt:lpstr>
      <vt:lpstr>Афинская конвенция о перевозке морем пассажиров и багажа 1974 г.</vt:lpstr>
      <vt:lpstr>Международная воздушная перевозка грузов и пассажиров</vt:lpstr>
      <vt:lpstr>Slide 11</vt:lpstr>
      <vt:lpstr>Slide 12</vt:lpstr>
      <vt:lpstr>Воздушный кодекс РФ</vt:lpstr>
      <vt:lpstr> Монреальская конвенция для унификации некоторых правил международных воздушных перевозок, 2003 г </vt:lpstr>
      <vt:lpstr>Международная автомобильная перевозка грузов и пассажиров</vt:lpstr>
      <vt:lpstr>Перевозка грузов</vt:lpstr>
      <vt:lpstr>Slide 17</vt:lpstr>
      <vt:lpstr>Slide 18</vt:lpstr>
      <vt:lpstr>Таможенная конвенция о международной перевозке грузов с применением книжки МДП 1974 г.</vt:lpstr>
      <vt:lpstr>Перевозка пассажиров и багажа</vt:lpstr>
      <vt:lpstr>Международная железнодорожная перевозка грузов и пассажиров</vt:lpstr>
      <vt:lpstr>Соглашение о международном грузовом сообщении 1950 г. (СМГС)</vt:lpstr>
      <vt:lpstr>Slide 23</vt:lpstr>
      <vt:lpstr>Соглашение о международном пассажирском сообщении (СМПС)</vt:lpstr>
      <vt:lpstr>Slide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Международная перевозка грузов и пассажиров</dc:title>
  <dc:creator>1</dc:creator>
  <cp:lastModifiedBy>Windows User</cp:lastModifiedBy>
  <cp:revision>22</cp:revision>
  <dcterms:created xsi:type="dcterms:W3CDTF">2013-12-09T11:41:15Z</dcterms:created>
  <dcterms:modified xsi:type="dcterms:W3CDTF">2017-06-06T19:07:10Z</dcterms:modified>
</cp:coreProperties>
</file>