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74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6785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75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67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755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23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488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533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7635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19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D2608-E851-4633-A1DB-BD38D7E97E2D}" type="datetimeFigureOut">
              <a:rPr lang="ru-RU" smtClean="0"/>
              <a:pPr/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B9FB-A246-41DE-A8AB-F05A777EE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9781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Менеджмент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9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На банковском рынке России постоянно обостряется конку-рентная борьба за клиента. Все банки предлагают примерно один и тот  же ассортимент продукции по приблизительно одинаковым ценам. Поэтому возможности конкуренции в этой сфере ограничены. Остается конкуренция в сфере обслуживания клиента. Поэтому топ-менеджеры РБР нацелены на формирование </a:t>
            </a:r>
            <a:r>
              <a:rPr lang="ru-RU" dirty="0" err="1" smtClean="0"/>
              <a:t>кон¬курентных</a:t>
            </a:r>
            <a:r>
              <a:rPr lang="ru-RU" dirty="0" smtClean="0"/>
              <a:t> преимуществ в сфере продвижения своего продукта к клиенту. Было бы ошибкой создавать стратегию, ориентируясь только на конкурентную борьбу и захват какой-то доли рынка. Не обойти конкурентов, а подойти максимально близко к потребителю — вот цель РБР. Если отталкиваться не от доли рынка, не от продукта, а от уровня сервиса и от клиента — то выигрываешь в конкуренции, причем самой жесткой. В рамках такого подхода становятся понятны задачи — обеспечить максимальную </a:t>
            </a:r>
            <a:r>
              <a:rPr lang="ru-RU" dirty="0" err="1" smtClean="0"/>
              <a:t>доступ¬ность</a:t>
            </a:r>
            <a:r>
              <a:rPr lang="ru-RU" dirty="0" smtClean="0"/>
              <a:t> продуктов РБР для клиента, привлечь его, предлагая качественный сервис, разработать маркетинговую поддержку — все, что позволяет создать добавленную стоимость продукта для клиента.  В этом состоит суть организации клиентской работы банка. Так как создать новые потребительские качества банковского продукта уже невозможно, то нужно создавать новое качество сервиса. Сервис и эмоциональное восприятие продукта — вот, где нужно формировать конкурентные преимущества. Это то, что разрабатывают и внедряют менеджеры РБР в рамках реализации своей стратегии.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828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Наряду с этим, по мнению руководства РБР, очень перспективный региональный банковский бизнес. Он потенциально </a:t>
            </a:r>
            <a:r>
              <a:rPr lang="ru-RU" dirty="0" err="1" smtClean="0"/>
              <a:t>облада¬ет</a:t>
            </a:r>
            <a:r>
              <a:rPr lang="ru-RU" dirty="0" smtClean="0"/>
              <a:t> высокой динамикой, возможностями, менее конкурентной по сравнению с Москвой средой. Однако просто открывать филиалы и таким образом формировать сеть — бессмысленно. Это </a:t>
            </a:r>
            <a:r>
              <a:rPr lang="ru-RU" dirty="0" err="1" smtClean="0"/>
              <a:t>свя¬зано</a:t>
            </a:r>
            <a:r>
              <a:rPr lang="ru-RU" dirty="0" smtClean="0"/>
              <a:t> с большими инвестициями и высокими текущими затратами. Поэтому менеджеры РБР достаточно много времени и усилий потратили на анализ ситуации, сравнение различных сценариев развития, оценку объема инвестиций. В результате было </a:t>
            </a:r>
            <a:r>
              <a:rPr lang="ru-RU" dirty="0" err="1" smtClean="0"/>
              <a:t>приня¬то</a:t>
            </a:r>
            <a:r>
              <a:rPr lang="ru-RU" dirty="0" smtClean="0"/>
              <a:t> решение предусмотреть в стратегии банка два главных </a:t>
            </a:r>
            <a:r>
              <a:rPr lang="ru-RU" dirty="0" err="1" smtClean="0"/>
              <a:t>прин¬ципа</a:t>
            </a:r>
            <a:r>
              <a:rPr lang="ru-RU" dirty="0" smtClean="0"/>
              <a:t> регионального развития. Во-первых, РБР будет работать не в самых конкурентных регионах.</a:t>
            </a:r>
          </a:p>
          <a:p>
            <a:r>
              <a:rPr lang="ru-RU" dirty="0" smtClean="0"/>
              <a:t>Во-вторых, начиная работу в регионе, банк намерен </a:t>
            </a:r>
            <a:r>
              <a:rPr lang="ru-RU" dirty="0" err="1" smtClean="0"/>
              <a:t>одновре¬менно</a:t>
            </a:r>
            <a:r>
              <a:rPr lang="ru-RU" dirty="0" smtClean="0"/>
              <a:t> открывать свои филиалы не только в его центре, но и в нескольких районах. Поставлена задача максимально глубоко </a:t>
            </a:r>
            <a:r>
              <a:rPr lang="ru-RU" dirty="0" err="1" smtClean="0"/>
              <a:t>про¬никнуть</a:t>
            </a:r>
            <a:r>
              <a:rPr lang="ru-RU" dirty="0" smtClean="0"/>
              <a:t> в те регионы, которые были отобраны для организации банковской сети. При этом поставлена стратегическая цель — </a:t>
            </a:r>
            <a:r>
              <a:rPr lang="ru-RU" dirty="0" err="1" smtClean="0"/>
              <a:t>за¬нять</a:t>
            </a:r>
            <a:r>
              <a:rPr lang="ru-RU" dirty="0" smtClean="0"/>
              <a:t> определенную долю рынка на выбранном клиентском </a:t>
            </a:r>
            <a:r>
              <a:rPr lang="ru-RU" dirty="0" err="1" smtClean="0"/>
              <a:t>сег¬менте</a:t>
            </a:r>
            <a:r>
              <a:rPr lang="ru-RU" dirty="0" smtClean="0"/>
              <a:t>. Таким образом, выбран вариант стратегии, </a:t>
            </a:r>
            <a:r>
              <a:rPr lang="ru-RU" dirty="0" err="1" smtClean="0"/>
              <a:t>предполагаю¬щий</a:t>
            </a:r>
            <a:r>
              <a:rPr lang="ru-RU" dirty="0" smtClean="0"/>
              <a:t> присутствие и в крупных центрах, и обязательно в </a:t>
            </a:r>
            <a:r>
              <a:rPr lang="ru-RU" dirty="0" err="1" smtClean="0"/>
              <a:t>неболь¬ших</a:t>
            </a:r>
            <a:r>
              <a:rPr lang="ru-RU" dirty="0" smtClean="0"/>
              <a:t> городах с населением от 50 тыс. чел., где есть, практически, только отделение Сбербанка. Эта идея получила название «Банк для работающей России», т.е. банк для людей, которые создают богатство страны.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279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В настоящее время РБР является универсальным. </a:t>
            </a:r>
            <a:r>
              <a:rPr lang="ru-RU" dirty="0" err="1" smtClean="0"/>
              <a:t>Конкуриро¬вать</a:t>
            </a:r>
            <a:r>
              <a:rPr lang="ru-RU" dirty="0" smtClean="0"/>
              <a:t> одновременно на всех рынках тяжело, дорого и не всегда </a:t>
            </a:r>
            <a:r>
              <a:rPr lang="ru-RU" dirty="0" err="1" smtClean="0"/>
              <a:t>эф¬фективно</a:t>
            </a:r>
            <a:r>
              <a:rPr lang="ru-RU" dirty="0" smtClean="0"/>
              <a:t>. Соответственно, нужно концентрироваться на </a:t>
            </a:r>
            <a:r>
              <a:rPr lang="ru-RU" dirty="0" err="1" smtClean="0"/>
              <a:t>приори¬тетных</a:t>
            </a:r>
            <a:r>
              <a:rPr lang="ru-RU" dirty="0" smtClean="0"/>
              <a:t> областях, становиться если не специализированным </a:t>
            </a:r>
            <a:r>
              <a:rPr lang="ru-RU" dirty="0" err="1" smtClean="0"/>
              <a:t>бан¬ком</a:t>
            </a:r>
            <a:r>
              <a:rPr lang="ru-RU" dirty="0" smtClean="0"/>
              <a:t>, то банком с четко выраженной специализацией по ряду </a:t>
            </a:r>
            <a:r>
              <a:rPr lang="ru-RU" dirty="0" err="1" smtClean="0"/>
              <a:t>на¬правлений</a:t>
            </a:r>
            <a:r>
              <a:rPr lang="ru-RU" dirty="0" smtClean="0"/>
              <a:t>. Образ будущего в стратегии банка предусматривает такую специализацию. Основная клиентура РБР — это средние компании, малый бизнес и частные лица. Кроме того, есть и </a:t>
            </a:r>
            <a:r>
              <a:rPr lang="ru-RU" dirty="0" err="1" smtClean="0"/>
              <a:t>бо¬лее</a:t>
            </a:r>
            <a:r>
              <a:rPr lang="ru-RU" dirty="0" smtClean="0"/>
              <a:t> глубокая сегментация или выделение отдельных ниш и групп клиентов, для которых будут формироваться специальные </a:t>
            </a:r>
            <a:r>
              <a:rPr lang="ru-RU" dirty="0" err="1" smtClean="0"/>
              <a:t>предло¬жения</a:t>
            </a:r>
            <a:r>
              <a:rPr lang="ru-RU" dirty="0" smtClean="0"/>
              <a:t> как по продуктам, так и по сети продаж.</a:t>
            </a:r>
          </a:p>
          <a:p>
            <a:r>
              <a:rPr lang="ru-RU" dirty="0" smtClean="0"/>
              <a:t>Реализация принципов, связанных с улучшением сервиса, пост-роением сети в региональных и районных центрах, </a:t>
            </a:r>
            <a:r>
              <a:rPr lang="ru-RU" dirty="0" err="1" smtClean="0"/>
              <a:t>предусмотрен¬ных</a:t>
            </a:r>
            <a:r>
              <a:rPr lang="ru-RU" dirty="0" smtClean="0"/>
              <a:t> в стратегии, по мнению топ-менеджмента РБР, приведет к тому, что банк будет представлять собой организацию, которая может быть интересна крупным инвестиционным структурам.</a:t>
            </a:r>
          </a:p>
          <a:p>
            <a:r>
              <a:rPr lang="ru-RU" dirty="0" smtClean="0"/>
              <a:t>Повышение стоимости организации — это цель, достойная стратегии, и это одна из главных целей бизнеса. Поставлена </a:t>
            </a:r>
            <a:r>
              <a:rPr lang="ru-RU" dirty="0" err="1" smtClean="0"/>
              <a:t>за¬дача</a:t>
            </a:r>
            <a:r>
              <a:rPr lang="ru-RU" dirty="0" smtClean="0"/>
              <a:t> управлять эффективностью бизнеса в целях увеличения </a:t>
            </a:r>
            <a:r>
              <a:rPr lang="ru-RU" dirty="0" err="1" smtClean="0"/>
              <a:t>ка¬питализации</a:t>
            </a:r>
            <a:r>
              <a:rPr lang="ru-RU" dirty="0" smtClean="0"/>
              <a:t> банка. Это выгодно всем — акционерам, клиентам и сотрудникам банка. Конечная цель — войти в число первых 50 банков России.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39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ОТВЕТЬТЕ НА ВОПРОСЫ</a:t>
            </a:r>
          </a:p>
          <a:p>
            <a:r>
              <a:rPr lang="ru-RU" dirty="0" smtClean="0"/>
              <a:t>1.	Как можно сформулировать миссию РБР?</a:t>
            </a:r>
          </a:p>
          <a:p>
            <a:r>
              <a:rPr lang="ru-RU" dirty="0" smtClean="0"/>
              <a:t>2.	Что представляет собой стратегия этого банка? Перечислите ее составные части.</a:t>
            </a:r>
          </a:p>
          <a:p>
            <a:r>
              <a:rPr lang="ru-RU" dirty="0" smtClean="0"/>
              <a:t>3.	Почему в России до последнего времени было затруднительно разрабатывать стратегии развития предприятий и организаций?</a:t>
            </a:r>
          </a:p>
          <a:p>
            <a:r>
              <a:rPr lang="ru-RU" dirty="0" smtClean="0"/>
              <a:t>4.	Почему топ-менеджеры РБР считают повышение уровня </a:t>
            </a:r>
            <a:r>
              <a:rPr lang="ru-RU" dirty="0" err="1" smtClean="0"/>
              <a:t>серви¬са</a:t>
            </a:r>
            <a:r>
              <a:rPr lang="ru-RU" dirty="0" smtClean="0"/>
              <a:t> главным конкурентным преимуществом на банковском </a:t>
            </a:r>
            <a:r>
              <a:rPr lang="ru-RU" dirty="0" err="1" smtClean="0"/>
              <a:t>рын¬ке</a:t>
            </a:r>
            <a:r>
              <a:rPr lang="ru-RU" dirty="0" smtClean="0"/>
              <a:t>?</a:t>
            </a:r>
          </a:p>
          <a:p>
            <a:r>
              <a:rPr lang="ru-RU" dirty="0" smtClean="0"/>
              <a:t>5.	В чем заключается особенность перспектив развития бизнеса РБР в российских регионах?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101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Практическое занятие № 3. Решение ситуационных задач по теме «Стратегические и тактические планы организации в системе менеджмента»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357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859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52534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Ситуационная задача № 1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Компании «</a:t>
            </a:r>
            <a:r>
              <a:rPr lang="ru-RU" dirty="0" err="1" smtClean="0"/>
              <a:t>Coca-Cola</a:t>
            </a:r>
            <a:r>
              <a:rPr lang="ru-RU" dirty="0" smtClean="0"/>
              <a:t>» и «</a:t>
            </a:r>
            <a:r>
              <a:rPr lang="ru-RU" dirty="0" err="1" smtClean="0"/>
              <a:t>PepsiCo</a:t>
            </a:r>
            <a:r>
              <a:rPr lang="ru-RU" dirty="0" smtClean="0"/>
              <a:t>» являются извечными конкурентами на рынке прохладительных напитков и сопутствующей продукции. В 1999 г. компания «</a:t>
            </a:r>
            <a:r>
              <a:rPr lang="ru-RU" dirty="0" err="1" smtClean="0"/>
              <a:t>Coca-Cola</a:t>
            </a:r>
            <a:r>
              <a:rPr lang="ru-RU" dirty="0" smtClean="0"/>
              <a:t>» при стабильном объеме продаж получила на 20 % меньше чистой прибыли. В результате генеральный директор Д. </a:t>
            </a:r>
            <a:r>
              <a:rPr lang="ru-RU" dirty="0" err="1" smtClean="0"/>
              <a:t>Ивестер</a:t>
            </a:r>
            <a:r>
              <a:rPr lang="ru-RU" dirty="0" smtClean="0"/>
              <a:t> стал первым в истории </a:t>
            </a:r>
            <a:r>
              <a:rPr lang="ru-RU" dirty="0" err="1" smtClean="0"/>
              <a:t>ком¬пании</a:t>
            </a:r>
            <a:r>
              <a:rPr lang="ru-RU" dirty="0" smtClean="0"/>
              <a:t> «</a:t>
            </a:r>
            <a:r>
              <a:rPr lang="ru-RU" dirty="0" err="1" smtClean="0"/>
              <a:t>Coca-Cola</a:t>
            </a:r>
            <a:r>
              <a:rPr lang="ru-RU" dirty="0" smtClean="0"/>
              <a:t>» топ-менеджером, которого совет директоров уволил. Между тем, в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 генеральный директор Р. </a:t>
            </a:r>
            <a:r>
              <a:rPr lang="ru-RU" dirty="0" err="1" smtClean="0"/>
              <a:t>Энрико</a:t>
            </a:r>
            <a:r>
              <a:rPr lang="ru-RU" dirty="0" smtClean="0"/>
              <a:t> сумел повысить прибыль с 2,5 млрд долл. до 2,8 млрд долл. За то время, в течение которого он руководит компанией, эксперты положительно воспринимали большинство его решений. Финансовые аналитики наперебой советуют покупать ценные бумаги компании.</a:t>
            </a:r>
          </a:p>
          <a:p>
            <a:pPr marL="0" indent="0">
              <a:buNone/>
            </a:pPr>
            <a:r>
              <a:rPr lang="ru-RU" dirty="0" smtClean="0"/>
              <a:t>В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 P. </a:t>
            </a:r>
            <a:r>
              <a:rPr lang="ru-RU" dirty="0" err="1" smtClean="0"/>
              <a:t>Энрико</a:t>
            </a:r>
            <a:r>
              <a:rPr lang="ru-RU" dirty="0" smtClean="0"/>
              <a:t> работает на протяжении почти всей своей карьеры. В 1980-е гг. Р. </a:t>
            </a:r>
            <a:r>
              <a:rPr lang="ru-RU" dirty="0" err="1" smtClean="0"/>
              <a:t>Энрико</a:t>
            </a:r>
            <a:r>
              <a:rPr lang="ru-RU" dirty="0" smtClean="0"/>
              <a:t> руководил американскими операциями компании и уже тогда прослыл мастером верных решений. В 1991 г. он был переброшен на другой участок — возглавил подразделение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», выпускающее чипсы и другие пакетированные закуски. Компания тогда как раз начала проигрывать конкурентам. Более мелкие производители чипсов проявляли активность, организовав широкую торговлю на уличных лотках и в мелких торговых точках. Р. </a:t>
            </a:r>
            <a:r>
              <a:rPr lang="ru-RU" dirty="0" err="1" smtClean="0"/>
              <a:t>Энрико</a:t>
            </a:r>
            <a:r>
              <a:rPr lang="ru-RU" dirty="0" smtClean="0"/>
              <a:t> опередил конкурентов с помощью социальной рекламы. Под слоганом «Верните улицы!» потребителей убеждали, что покупать чипсы нужно в магазинах, а не где придется. А спустя еще два года менеджер решил, что заниматься бизнесом ему надоело, и ушел в бессрочный отпуск.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490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 начале 1995 г. тогдашний генеральный директор компании У. </a:t>
            </a:r>
            <a:r>
              <a:rPr lang="ru-RU" dirty="0" err="1" smtClean="0"/>
              <a:t>Кэллоуэй</a:t>
            </a:r>
            <a:r>
              <a:rPr lang="ru-RU" dirty="0" smtClean="0"/>
              <a:t>, у которого врачи диагностировали рак, уговорил его вернуться в компанию «</a:t>
            </a:r>
            <a:r>
              <a:rPr lang="ru-RU" dirty="0" err="1" smtClean="0"/>
              <a:t>PepsiCo</a:t>
            </a:r>
            <a:r>
              <a:rPr lang="ru-RU" dirty="0" smtClean="0"/>
              <a:t>». P. </a:t>
            </a:r>
            <a:r>
              <a:rPr lang="ru-RU" dirty="0" err="1" smtClean="0"/>
              <a:t>Энрико</a:t>
            </a:r>
            <a:r>
              <a:rPr lang="ru-RU" dirty="0" smtClean="0"/>
              <a:t> не мог отказать </a:t>
            </a:r>
            <a:r>
              <a:rPr lang="ru-RU" dirty="0" err="1" smtClean="0"/>
              <a:t>У.Кэл-лоуэю</a:t>
            </a:r>
            <a:r>
              <a:rPr lang="ru-RU" dirty="0" smtClean="0"/>
              <a:t>. Такого профессионала, как Р. </a:t>
            </a:r>
            <a:r>
              <a:rPr lang="ru-RU" dirty="0" err="1" smtClean="0"/>
              <a:t>Энрико</a:t>
            </a:r>
            <a:r>
              <a:rPr lang="ru-RU" dirty="0" smtClean="0"/>
              <a:t>, можно было заманить не размером заработной платы, а сложностью задачи и перспективами. Ему предложили возглавить подразделение, управляющее принадлежащими компании сетями быстрого питания. А это 29 тыс. ресторанов под знаменитыми марками «</a:t>
            </a:r>
            <a:r>
              <a:rPr lang="ru-RU" dirty="0" err="1" smtClean="0"/>
              <a:t>Pizza</a:t>
            </a:r>
            <a:r>
              <a:rPr lang="ru-RU" dirty="0" smtClean="0"/>
              <a:t> </a:t>
            </a:r>
            <a:r>
              <a:rPr lang="ru-RU" dirty="0" err="1" smtClean="0"/>
              <a:t>Hut</a:t>
            </a:r>
            <a:r>
              <a:rPr lang="ru-RU" dirty="0" smtClean="0"/>
              <a:t>», «</a:t>
            </a:r>
            <a:r>
              <a:rPr lang="ru-RU" dirty="0" err="1" smtClean="0"/>
              <a:t>Тасо</a:t>
            </a:r>
            <a:r>
              <a:rPr lang="ru-RU" dirty="0" smtClean="0"/>
              <a:t> </a:t>
            </a:r>
            <a:r>
              <a:rPr lang="ru-RU" dirty="0" err="1" smtClean="0"/>
              <a:t>Bell</a:t>
            </a:r>
            <a:r>
              <a:rPr lang="ru-RU" dirty="0" smtClean="0"/>
              <a:t>» и «</a:t>
            </a:r>
            <a:r>
              <a:rPr lang="ru-RU" dirty="0" err="1" smtClean="0"/>
              <a:t>Kentucky</a:t>
            </a:r>
            <a:r>
              <a:rPr lang="ru-RU" dirty="0" smtClean="0"/>
              <a:t> </a:t>
            </a:r>
            <a:r>
              <a:rPr lang="ru-RU" dirty="0" err="1" smtClean="0"/>
              <a:t>Fried</a:t>
            </a:r>
            <a:r>
              <a:rPr lang="ru-RU" dirty="0" smtClean="0"/>
              <a:t> </a:t>
            </a:r>
            <a:r>
              <a:rPr lang="ru-RU" dirty="0" err="1" smtClean="0"/>
              <a:t>Chicken</a:t>
            </a:r>
            <a:r>
              <a:rPr lang="ru-RU" dirty="0" smtClean="0"/>
              <a:t>». Таким образом, Р. </a:t>
            </a:r>
            <a:r>
              <a:rPr lang="ru-RU" dirty="0" err="1" smtClean="0"/>
              <a:t>Энрико</a:t>
            </a:r>
            <a:r>
              <a:rPr lang="ru-RU" dirty="0" smtClean="0"/>
              <a:t> становился одним из основных кандидатов на главный пост в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». Несколько месяцев спустя </a:t>
            </a:r>
            <a:r>
              <a:rPr lang="ru-RU" dirty="0" err="1" smtClean="0"/>
              <a:t>Р.Энрико</a:t>
            </a:r>
            <a:r>
              <a:rPr lang="ru-RU" dirty="0" smtClean="0"/>
              <a:t> уже был назначен на пост генерального директора, так как болезнь не позволяла У. </a:t>
            </a:r>
            <a:r>
              <a:rPr lang="ru-RU" dirty="0" err="1" smtClean="0"/>
              <a:t>Кэллоуэю</a:t>
            </a:r>
            <a:r>
              <a:rPr lang="ru-RU" dirty="0" smtClean="0"/>
              <a:t> исполнять свои обязанности. Как и во всех предыдущих случаях в своей карьере, Р. </a:t>
            </a:r>
            <a:r>
              <a:rPr lang="ru-RU" dirty="0" err="1" smtClean="0"/>
              <a:t>Энрико</a:t>
            </a:r>
            <a:r>
              <a:rPr lang="ru-RU" dirty="0" smtClean="0"/>
              <a:t> принял бразды правления не в лучший момент. Дела в компании были запущены; компания «</a:t>
            </a:r>
            <a:r>
              <a:rPr lang="ru-RU" dirty="0" err="1" smtClean="0"/>
              <a:t>PepsiCo</a:t>
            </a:r>
            <a:r>
              <a:rPr lang="ru-RU" dirty="0" smtClean="0"/>
              <a:t>» отдала часть рыночной доли конкурентам из компании «</a:t>
            </a:r>
            <a:r>
              <a:rPr lang="ru-RU" dirty="0" err="1" smtClean="0"/>
              <a:t>Coca-Cola</a:t>
            </a:r>
            <a:r>
              <a:rPr lang="ru-RU" dirty="0" smtClean="0"/>
              <a:t>». P. </a:t>
            </a:r>
            <a:r>
              <a:rPr lang="ru-RU" dirty="0" err="1" smtClean="0"/>
              <a:t>Энрико</a:t>
            </a:r>
            <a:r>
              <a:rPr lang="ru-RU" dirty="0" smtClean="0"/>
              <a:t> предстояло поднимать всю компанию.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140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Первое, что он сделал, — поставил под сомнение стратегию компании, применявшуюся в течение предыдущих нескольких десятков лет. «А зачем нам, собственно, тратить огромные деньги и распылять усилия в глупом стремлении потеснить компанию «</a:t>
            </a:r>
            <a:r>
              <a:rPr lang="ru-RU" dirty="0" err="1" smtClean="0"/>
              <a:t>Coca-Cola</a:t>
            </a:r>
            <a:r>
              <a:rPr lang="ru-RU" dirty="0" smtClean="0"/>
              <a:t>» везде, где только можно? — риторически спрашивал Р. </a:t>
            </a:r>
            <a:r>
              <a:rPr lang="ru-RU" dirty="0" err="1" smtClean="0"/>
              <a:t>Энрико</a:t>
            </a:r>
            <a:r>
              <a:rPr lang="ru-RU" dirty="0" smtClean="0"/>
              <a:t> своих новых подчиненных. — Не лучше ли сфокусироваться на каких-то участках?». Лучше всего напитки и продукты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 в то время продавались в супермаркетах. Р. </a:t>
            </a:r>
            <a:r>
              <a:rPr lang="ru-RU" dirty="0" err="1" smtClean="0"/>
              <a:t>Энрико</a:t>
            </a:r>
            <a:r>
              <a:rPr lang="ru-RU" dirty="0" smtClean="0"/>
              <a:t> решил и в дальнейшем сфокусировать внимание на сотрудничестве с крупными продовольственными сетями.</a:t>
            </a:r>
          </a:p>
          <a:p>
            <a:r>
              <a:rPr lang="ru-RU" dirty="0" smtClean="0"/>
              <a:t>Вместо того чтобы на первых порах хорошо разобраться в </a:t>
            </a:r>
            <a:r>
              <a:rPr lang="ru-RU" dirty="0" err="1" smtClean="0"/>
              <a:t>де¬лах</a:t>
            </a:r>
            <a:r>
              <a:rPr lang="ru-RU" dirty="0" smtClean="0"/>
              <a:t> внутри компании, Р. </a:t>
            </a:r>
            <a:r>
              <a:rPr lang="ru-RU" dirty="0" err="1" smtClean="0"/>
              <a:t>Энрико</a:t>
            </a:r>
            <a:r>
              <a:rPr lang="ru-RU" dirty="0" smtClean="0"/>
              <a:t> выделил три недели на встречи с первыми лицами крупнейших </a:t>
            </a:r>
            <a:r>
              <a:rPr lang="ru-RU" dirty="0" err="1" smtClean="0"/>
              <a:t>ритейловых</a:t>
            </a:r>
            <a:r>
              <a:rPr lang="ru-RU" dirty="0" smtClean="0"/>
              <a:t> сетей. Новый генеральный директор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 напоминал партнерам, что продукция компании приносит магазинам до 20 % оборота, и предлагал вместе подумать, как еще больше увеличить эти цифры. После этих встреч он получил любопытную информацию к размышлению. Как ему было известно, напитки компании повсеместно выставляются на полках (выкладкой занимается непосредственно компания «</a:t>
            </a:r>
            <a:r>
              <a:rPr lang="ru-RU" dirty="0" err="1" smtClean="0"/>
              <a:t>PepsiCo</a:t>
            </a:r>
            <a:r>
              <a:rPr lang="ru-RU" dirty="0" smtClean="0"/>
              <a:t>») вместе с собственной пакетированной продукцией. Посетители супермаркетов, покупая чипсы, вынуждены покупать и газированную воду для утоления жажды, неизбежной после их поедания. На встречах с руководителями </a:t>
            </a:r>
            <a:r>
              <a:rPr lang="ru-RU" dirty="0" err="1" smtClean="0"/>
              <a:t>ритейловых</a:t>
            </a:r>
            <a:r>
              <a:rPr lang="ru-RU" dirty="0" smtClean="0"/>
              <a:t> сетей Р. </a:t>
            </a:r>
            <a:r>
              <a:rPr lang="ru-RU" dirty="0" err="1" smtClean="0"/>
              <a:t>Энрико</a:t>
            </a:r>
            <a:r>
              <a:rPr lang="ru-RU" dirty="0" smtClean="0"/>
              <a:t> выяснил неприятную для него вещь: две трети покупателей действительно вместе с чипсами покупают напитки. Однако каждый второй из этих людей покупает газированную воду одного из конкурентов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618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Отучив какое-то количество покупателей от этой вредной для компании привычки, Р. </a:t>
            </a:r>
            <a:r>
              <a:rPr lang="ru-RU" dirty="0" err="1" smtClean="0"/>
              <a:t>Энрико</a:t>
            </a:r>
            <a:r>
              <a:rPr lang="ru-RU" dirty="0" smtClean="0"/>
              <a:t> снова сумел бы поднять собственные продажи и отнять доходы у конкурентов. Для решения этой задачи глава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 нанял на должность </a:t>
            </a:r>
            <a:r>
              <a:rPr lang="ru-RU" dirty="0" err="1" smtClean="0"/>
              <a:t>сейлз</a:t>
            </a:r>
            <a:r>
              <a:rPr lang="ru-RU" dirty="0" smtClean="0"/>
              <a:t>-</a:t>
            </a:r>
            <a:r>
              <a:rPr lang="ru-RU" dirty="0" err="1" smtClean="0"/>
              <a:t>ди</a:t>
            </a:r>
            <a:r>
              <a:rPr lang="ru-RU" dirty="0" smtClean="0"/>
              <a:t>-ректора </a:t>
            </a:r>
            <a:r>
              <a:rPr lang="ru-RU" dirty="0" err="1" smtClean="0"/>
              <a:t>А.Кэри</a:t>
            </a:r>
            <a:r>
              <a:rPr lang="ru-RU" dirty="0" smtClean="0"/>
              <a:t>, переманив его из компании «</a:t>
            </a:r>
            <a:r>
              <a:rPr lang="ru-RU" dirty="0" err="1" smtClean="0"/>
              <a:t>Procter</a:t>
            </a:r>
            <a:r>
              <a:rPr lang="ru-RU" dirty="0" smtClean="0"/>
              <a:t> &amp; </a:t>
            </a:r>
            <a:r>
              <a:rPr lang="ru-RU" dirty="0" err="1" smtClean="0"/>
              <a:t>Gamble</a:t>
            </a:r>
            <a:r>
              <a:rPr lang="ru-RU" dirty="0" smtClean="0"/>
              <a:t>». Изучив положение дел с продажами газированной воды, А. </a:t>
            </a:r>
            <a:r>
              <a:rPr lang="ru-RU" dirty="0" err="1" smtClean="0"/>
              <a:t>Кэри</a:t>
            </a:r>
            <a:r>
              <a:rPr lang="ru-RU" dirty="0" smtClean="0"/>
              <a:t> предложил Р. </a:t>
            </a:r>
            <a:r>
              <a:rPr lang="ru-RU" dirty="0" err="1" smtClean="0"/>
              <a:t>Энрико</a:t>
            </a:r>
            <a:r>
              <a:rPr lang="ru-RU" dirty="0" smtClean="0"/>
              <a:t> направление атаки на конкурентов. Он </a:t>
            </a:r>
            <a:r>
              <a:rPr lang="ru-RU" dirty="0" err="1" smtClean="0"/>
              <a:t>об¬ратил</a:t>
            </a:r>
            <a:r>
              <a:rPr lang="ru-RU" dirty="0" smtClean="0"/>
              <a:t> внимание на то, что доля напитков компании «</a:t>
            </a:r>
            <a:r>
              <a:rPr lang="ru-RU" dirty="0" err="1" smtClean="0"/>
              <a:t>PepsiCo</a:t>
            </a:r>
            <a:r>
              <a:rPr lang="ru-RU" dirty="0" smtClean="0"/>
              <a:t>» в продажах различных магазинов, даже принадлежащих одной из сетей, может варьировать в пределах от 2 до 5 %. Если поднять </a:t>
            </a:r>
            <a:r>
              <a:rPr lang="ru-RU" dirty="0" err="1" smtClean="0"/>
              <a:t>по¬казатели</a:t>
            </a:r>
            <a:r>
              <a:rPr lang="ru-RU" dirty="0" smtClean="0"/>
              <a:t> в наиболее «отстающих» магазинах, то только в этой </a:t>
            </a:r>
            <a:r>
              <a:rPr lang="ru-RU" dirty="0" err="1" smtClean="0"/>
              <a:t>от¬дельно</a:t>
            </a:r>
            <a:r>
              <a:rPr lang="ru-RU" dirty="0" smtClean="0"/>
              <a:t> взятой сети можно повысить ежемесячные продажи на-</a:t>
            </a:r>
            <a:r>
              <a:rPr lang="ru-RU" dirty="0" err="1" smtClean="0"/>
              <a:t>питков</a:t>
            </a:r>
            <a:r>
              <a:rPr lang="ru-RU" dirty="0" smtClean="0"/>
              <a:t> на 10 млн долл. </a:t>
            </a:r>
            <a:r>
              <a:rPr lang="ru-RU" dirty="0" err="1" smtClean="0"/>
              <a:t>Сейлз</a:t>
            </a:r>
            <a:r>
              <a:rPr lang="ru-RU" dirty="0" smtClean="0"/>
              <a:t>-менеджеры компании получили </a:t>
            </a:r>
            <a:r>
              <a:rPr lang="ru-RU" dirty="0" err="1" smtClean="0"/>
              <a:t>за¬дание</a:t>
            </a:r>
            <a:r>
              <a:rPr lang="ru-RU" dirty="0" smtClean="0"/>
              <a:t> улучшить </a:t>
            </a:r>
            <a:r>
              <a:rPr lang="ru-RU" dirty="0" err="1" smtClean="0"/>
              <a:t>мерчандайзинг</a:t>
            </a:r>
            <a:r>
              <a:rPr lang="ru-RU" dirty="0" smtClean="0"/>
              <a:t> в этих магазинах — найти способ расположить напитки на полках супермаркетов «повыгоднее». Эффект перекрыл все ожидания: продажи в этих торговых точках сразу же выросли на 11%. Элементарное «передвижение» </a:t>
            </a:r>
            <a:r>
              <a:rPr lang="ru-RU" dirty="0" err="1" smtClean="0"/>
              <a:t>газиро¬ванной</a:t>
            </a:r>
            <a:r>
              <a:rPr lang="ru-RU" dirty="0" smtClean="0"/>
              <a:t> воды и чипсов поближе другу к другу увеличивало </a:t>
            </a:r>
            <a:r>
              <a:rPr lang="ru-RU" dirty="0" err="1" smtClean="0"/>
              <a:t>дохо¬ды</a:t>
            </a:r>
            <a:r>
              <a:rPr lang="ru-RU" dirty="0" smtClean="0"/>
              <a:t> еще на 3—10%.</a:t>
            </a:r>
          </a:p>
          <a:p>
            <a:r>
              <a:rPr lang="ru-RU" dirty="0" smtClean="0"/>
              <a:t>Р. </a:t>
            </a:r>
            <a:r>
              <a:rPr lang="ru-RU" dirty="0" err="1" smtClean="0"/>
              <a:t>Энрико</a:t>
            </a:r>
            <a:r>
              <a:rPr lang="ru-RU" dirty="0" smtClean="0"/>
              <a:t> решил сосредоточиться на двух основных </a:t>
            </a:r>
            <a:r>
              <a:rPr lang="ru-RU" dirty="0" err="1" smtClean="0"/>
              <a:t>направле¬ниях</a:t>
            </a:r>
            <a:r>
              <a:rPr lang="ru-RU" dirty="0" smtClean="0"/>
              <a:t> — напитки и пакетированные закуски.</a:t>
            </a:r>
          </a:p>
          <a:p>
            <a:r>
              <a:rPr lang="ru-RU" dirty="0" smtClean="0"/>
              <a:t>С точки зрения географии Р. </a:t>
            </a:r>
            <a:r>
              <a:rPr lang="ru-RU" dirty="0" err="1" smtClean="0"/>
              <a:t>Энрико</a:t>
            </a:r>
            <a:r>
              <a:rPr lang="ru-RU" dirty="0" smtClean="0"/>
              <a:t> решил, что главный </a:t>
            </a:r>
            <a:r>
              <a:rPr lang="ru-RU" dirty="0" err="1" smtClean="0"/>
              <a:t>ак¬цент</a:t>
            </a:r>
            <a:r>
              <a:rPr lang="ru-RU" dirty="0" smtClean="0"/>
              <a:t> нужно делать на такие большие и далекие от США страны, как Китай, Индия и Россия, поскольку западные потребители все больше сомневаются в полезности газированной воды для </a:t>
            </a:r>
            <a:r>
              <a:rPr lang="ru-RU" dirty="0" err="1" smtClean="0"/>
              <a:t>орга¬низма</a:t>
            </a:r>
            <a:r>
              <a:rPr lang="ru-RU" dirty="0" smtClean="0"/>
              <a:t>. И сторонники, и даже недоброжелатели Р. </a:t>
            </a:r>
            <a:r>
              <a:rPr lang="ru-RU" dirty="0" err="1" smtClean="0"/>
              <a:t>Энрико</a:t>
            </a:r>
            <a:r>
              <a:rPr lang="ru-RU" dirty="0" smtClean="0"/>
              <a:t> </a:t>
            </a:r>
            <a:r>
              <a:rPr lang="ru-RU" dirty="0" err="1" smtClean="0"/>
              <a:t>призна¬ют</a:t>
            </a:r>
            <a:r>
              <a:rPr lang="ru-RU" dirty="0" smtClean="0"/>
              <a:t>, что он все делает профессионально.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320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ОТВЕТЬТЕ НА ВОПРОСЫ</a:t>
            </a:r>
          </a:p>
          <a:p>
            <a:pPr marL="0" indent="0">
              <a:buNone/>
            </a:pPr>
            <a:r>
              <a:rPr lang="ru-RU" dirty="0" smtClean="0"/>
              <a:t>1.	Как можно кратко сформулировать стратегию компании «</a:t>
            </a:r>
            <a:r>
              <a:rPr lang="ru-RU" dirty="0" err="1" smtClean="0"/>
              <a:t>Pep¬siCo</a:t>
            </a:r>
            <a:r>
              <a:rPr lang="ru-RU" dirty="0" smtClean="0"/>
              <a:t>»?</a:t>
            </a:r>
          </a:p>
          <a:p>
            <a:pPr marL="0" indent="0">
              <a:buNone/>
            </a:pPr>
            <a:r>
              <a:rPr lang="ru-RU" dirty="0" smtClean="0"/>
              <a:t>2.	Насколько важна роль генерального директора Р. </a:t>
            </a:r>
            <a:r>
              <a:rPr lang="ru-RU" dirty="0" err="1" smtClean="0"/>
              <a:t>Энрико</a:t>
            </a:r>
            <a:r>
              <a:rPr lang="ru-RU" dirty="0" smtClean="0"/>
              <a:t> в </a:t>
            </a:r>
            <a:r>
              <a:rPr lang="ru-RU" dirty="0" err="1" smtClean="0"/>
              <a:t>раз¬работке</a:t>
            </a:r>
            <a:r>
              <a:rPr lang="ru-RU" dirty="0" smtClean="0"/>
              <a:t> и реализации стратегии компании? Приведите </a:t>
            </a:r>
            <a:r>
              <a:rPr lang="ru-RU" dirty="0" err="1" smtClean="0"/>
              <a:t>необхо¬димые</a:t>
            </a:r>
            <a:r>
              <a:rPr lang="ru-RU" dirty="0" smtClean="0"/>
              <a:t> аргументы.</a:t>
            </a:r>
          </a:p>
          <a:p>
            <a:pPr marL="0" indent="0">
              <a:buNone/>
            </a:pPr>
            <a:r>
              <a:rPr lang="ru-RU" dirty="0" smtClean="0"/>
              <a:t>3.	Что является главным критерием оценки деятельности </a:t>
            </a:r>
            <a:r>
              <a:rPr lang="ru-RU" dirty="0" err="1" smtClean="0"/>
              <a:t>топ-ме¬неджера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230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859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Ситуационная задача № 2</a:t>
            </a:r>
          </a:p>
          <a:p>
            <a:pPr marL="0" indent="0" algn="ctr">
              <a:buNone/>
            </a:pPr>
            <a:r>
              <a:rPr lang="ru-RU" dirty="0" smtClean="0"/>
              <a:t>В начале 2006 г. топ-менеджеры Русского Банка Развития (РБР) представили сотрудникам, клиентам и партнерам стратегию </a:t>
            </a:r>
            <a:r>
              <a:rPr lang="ru-RU" dirty="0" err="1" smtClean="0"/>
              <a:t>раз¬вития</a:t>
            </a:r>
            <a:r>
              <a:rPr lang="ru-RU" dirty="0" smtClean="0"/>
              <a:t> банка на пятилетний период. По мнению руководства </a:t>
            </a:r>
            <a:r>
              <a:rPr lang="ru-RU" dirty="0" err="1" smtClean="0"/>
              <a:t>бан¬ка</a:t>
            </a:r>
            <a:r>
              <a:rPr lang="ru-RU" dirty="0" smtClean="0"/>
              <a:t>, данная стратегия помогает определить нынешнее и будущее место на рынке, свою миссию по отношению к стране, клиентам и партнерам. Это, по существу, идеология дальнейшего развития. При разработке стратегии менеджментом РБР была поставлена задача оценить реальные возможности банка, перспективы </a:t>
            </a:r>
            <a:r>
              <a:rPr lang="ru-RU" dirty="0" err="1" smtClean="0"/>
              <a:t>разви¬тия</a:t>
            </a:r>
            <a:r>
              <a:rPr lang="ru-RU" dirty="0" smtClean="0"/>
              <a:t>. Ключевая задача заключалась в определении целей, на </a:t>
            </a:r>
            <a:r>
              <a:rPr lang="ru-RU" dirty="0" err="1" smtClean="0"/>
              <a:t>кото¬рых</a:t>
            </a:r>
            <a:r>
              <a:rPr lang="ru-RU" dirty="0" smtClean="0"/>
              <a:t> следует концентрировать усилия.</a:t>
            </a:r>
          </a:p>
          <a:p>
            <a:pPr marL="0" indent="0" algn="ctr">
              <a:buNone/>
            </a:pPr>
            <a:r>
              <a:rPr lang="ru-RU" dirty="0" smtClean="0"/>
              <a:t>До 2000 г. в банковском секторе России о стратегии и речи не шло. В условиях нестабильности экономики заниматься </a:t>
            </a:r>
            <a:r>
              <a:rPr lang="ru-RU" dirty="0" err="1" smtClean="0"/>
              <a:t>прогнози¬рованием</a:t>
            </a:r>
            <a:r>
              <a:rPr lang="ru-RU" dirty="0" smtClean="0"/>
              <a:t> и создавать долгосрочные планы было просто </a:t>
            </a:r>
            <a:r>
              <a:rPr lang="ru-RU" dirty="0" err="1" smtClean="0"/>
              <a:t>невоз¬можно</a:t>
            </a:r>
            <a:r>
              <a:rPr lang="ru-RU" dirty="0" smtClean="0"/>
              <a:t> — слишком высок был уровень неопределенности. Для </a:t>
            </a:r>
            <a:r>
              <a:rPr lang="ru-RU" dirty="0" err="1" smtClean="0"/>
              <a:t>на¬чала</a:t>
            </a:r>
            <a:r>
              <a:rPr lang="ru-RU" dirty="0" smtClean="0"/>
              <a:t> нужен был ряд вполне очевидных мер со стороны </a:t>
            </a:r>
            <a:r>
              <a:rPr lang="ru-RU" dirty="0" err="1" smtClean="0"/>
              <a:t>государ¬ства</a:t>
            </a:r>
            <a:r>
              <a:rPr lang="ru-RU" dirty="0" smtClean="0"/>
              <a:t> по стабилизации экономики. Относительный порядок, </a:t>
            </a:r>
            <a:r>
              <a:rPr lang="ru-RU" dirty="0" err="1" smtClean="0"/>
              <a:t>кото¬рый</a:t>
            </a:r>
            <a:r>
              <a:rPr lang="ru-RU" dirty="0" smtClean="0"/>
              <a:t> появился в последние годы, политическая стабильность — результат давно ожидаемых действий государства, позволил </a:t>
            </a:r>
            <a:r>
              <a:rPr lang="ru-RU" dirty="0" err="1" smtClean="0"/>
              <a:t>при¬ступить</a:t>
            </a:r>
            <a:r>
              <a:rPr lang="ru-RU" dirty="0" smtClean="0"/>
              <a:t> к долгосрочному планированию. Таким образом, одной и:) предпосылок стратегии банка является экономическая </a:t>
            </a:r>
            <a:r>
              <a:rPr lang="ru-RU" dirty="0" err="1" smtClean="0"/>
              <a:t>стабиль¬ность</a:t>
            </a:r>
            <a:r>
              <a:rPr lang="ru-RU" dirty="0" smtClean="0"/>
              <a:t>. Однако главные причины формирования стратегии — это внутренние мотивы развития банка. Банк без стратегии — это набор активов, отягощенный набором обязательств. Необходимо время для того, чтобы руководство РБР осознало, что </a:t>
            </a:r>
            <a:r>
              <a:rPr lang="ru-RU" dirty="0" err="1" smtClean="0"/>
              <a:t>управле¬ние</a:t>
            </a:r>
            <a:r>
              <a:rPr lang="ru-RU" dirty="0" smtClean="0"/>
              <a:t> — это не только выживание в условиях конкурентного </a:t>
            </a:r>
            <a:r>
              <a:rPr lang="ru-RU" dirty="0" err="1" smtClean="0"/>
              <a:t>рын¬ка</a:t>
            </a:r>
            <a:r>
              <a:rPr lang="ru-RU" dirty="0" smtClean="0"/>
              <a:t>, а развитие путем постановки и достижения целей.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774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прежние годы вместо стратегии развития топ-менеджеры РБР руководствовались интуицией, основанной на знании и понимании рынка, а также здравым смыслом. Как любому банку среднего размера, вышедшему на рынок во второй половины 1990-х гг., РБР было трудно бороться за клиентов. В докризисный период менять банки клиенты не спешили, считая банковскую </a:t>
            </a:r>
            <a:r>
              <a:rPr lang="ru-RU" dirty="0" err="1" smtClean="0"/>
              <a:t>си¬стему</a:t>
            </a:r>
            <a:r>
              <a:rPr lang="ru-RU" dirty="0" smtClean="0"/>
              <a:t> устойчивой, а крупные банки наиболее надежными. Если бы не кризис 1998 г., банковская система России была бы </a:t>
            </a:r>
            <a:r>
              <a:rPr lang="ru-RU" dirty="0" err="1" smtClean="0"/>
              <a:t>совер¬шенно</a:t>
            </a:r>
            <a:r>
              <a:rPr lang="ru-RU" dirty="0" smtClean="0"/>
              <a:t> другой: ее представляли бы 10—15 крупных </a:t>
            </a:r>
            <a:r>
              <a:rPr lang="ru-RU" dirty="0" err="1" smtClean="0"/>
              <a:t>ведомствен¬ных</a:t>
            </a:r>
            <a:r>
              <a:rPr lang="ru-RU" dirty="0" smtClean="0"/>
              <a:t> или полугосударственных банков.</a:t>
            </a:r>
          </a:p>
          <a:p>
            <a:r>
              <a:rPr lang="ru-RU" dirty="0" smtClean="0"/>
              <a:t>Кризис оживил ситуацию, повернул ее в другое, более конку-рентное русло. Он дал возможность многим средним и малым банкам укрепить свое положение на рынке. В результате </a:t>
            </a:r>
            <a:r>
              <a:rPr lang="ru-RU" dirty="0" err="1" smtClean="0"/>
              <a:t>опреде¬лились</a:t>
            </a:r>
            <a:r>
              <a:rPr lang="ru-RU" dirty="0" smtClean="0"/>
              <a:t> приоритеты, на которых теперь базируется стратегия РБР. Опыт и анализ собственного развития позволяют сделать один важный вывод: клиенту от банка нужно только одно — высокий уровень сервиса. Банк может получить преимущества перед </a:t>
            </a:r>
            <a:r>
              <a:rPr lang="ru-RU" dirty="0" err="1" smtClean="0"/>
              <a:t>кон¬курентами</a:t>
            </a:r>
            <a:r>
              <a:rPr lang="ru-RU" dirty="0" smtClean="0"/>
              <a:t> только за счет лучшего сервиса.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167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2002</Words>
  <Application>Microsoft Office PowerPoint</Application>
  <PresentationFormat>On-screen Show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Тема Office</vt:lpstr>
      <vt:lpstr>Менеджмент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</dc:title>
  <dc:creator>Татьяна</dc:creator>
  <cp:lastModifiedBy>Windows User</cp:lastModifiedBy>
  <cp:revision>5</cp:revision>
  <dcterms:created xsi:type="dcterms:W3CDTF">2015-11-27T06:47:58Z</dcterms:created>
  <dcterms:modified xsi:type="dcterms:W3CDTF">2017-06-08T00:09:28Z</dcterms:modified>
</cp:coreProperties>
</file>